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314" r:id="rId3"/>
    <p:sldId id="315" r:id="rId4"/>
    <p:sldId id="313" r:id="rId5"/>
    <p:sldId id="316" r:id="rId6"/>
    <p:sldId id="260" r:id="rId7"/>
    <p:sldId id="261" r:id="rId8"/>
    <p:sldId id="262" r:id="rId9"/>
    <p:sldId id="263" r:id="rId10"/>
    <p:sldId id="264" r:id="rId11"/>
    <p:sldId id="265" r:id="rId12"/>
    <p:sldId id="285" r:id="rId13"/>
    <p:sldId id="286" r:id="rId14"/>
    <p:sldId id="269" r:id="rId15"/>
    <p:sldId id="270" r:id="rId16"/>
    <p:sldId id="294" r:id="rId17"/>
    <p:sldId id="295" r:id="rId18"/>
    <p:sldId id="273" r:id="rId19"/>
    <p:sldId id="281" r:id="rId20"/>
    <p:sldId id="282" r:id="rId21"/>
    <p:sldId id="283" r:id="rId22"/>
    <p:sldId id="293" r:id="rId23"/>
    <p:sldId id="284" r:id="rId24"/>
    <p:sldId id="289" r:id="rId25"/>
    <p:sldId id="290" r:id="rId26"/>
    <p:sldId id="291" r:id="rId27"/>
    <p:sldId id="274" r:id="rId28"/>
    <p:sldId id="275" r:id="rId29"/>
    <p:sldId id="276" r:id="rId30"/>
    <p:sldId id="277" r:id="rId31"/>
    <p:sldId id="278" r:id="rId32"/>
    <p:sldId id="296" r:id="rId33"/>
    <p:sldId id="280" r:id="rId34"/>
    <p:sldId id="279" r:id="rId35"/>
    <p:sldId id="297" r:id="rId36"/>
    <p:sldId id="300" r:id="rId37"/>
    <p:sldId id="301" r:id="rId38"/>
    <p:sldId id="302" r:id="rId39"/>
    <p:sldId id="308" r:id="rId40"/>
    <p:sldId id="303" r:id="rId41"/>
    <p:sldId id="304" r:id="rId42"/>
    <p:sldId id="312" r:id="rId43"/>
    <p:sldId id="305" r:id="rId44"/>
    <p:sldId id="306" r:id="rId45"/>
    <p:sldId id="307" r:id="rId46"/>
    <p:sldId id="309" r:id="rId47"/>
    <p:sldId id="311" r:id="rId4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4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4" autoAdjust="0"/>
    <p:restoredTop sz="94660"/>
  </p:normalViewPr>
  <p:slideViewPr>
    <p:cSldViewPr snapToGrid="0">
      <p:cViewPr varScale="1">
        <p:scale>
          <a:sx n="104" d="100"/>
          <a:sy n="104" d="100"/>
        </p:scale>
        <p:origin x="13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412D0D4-8F62-4B17-BADA-2D036AAC6E01}" type="datetimeFigureOut">
              <a:rPr lang="en-US" smtClean="0"/>
              <a:pPr/>
              <a:t>4/6/2015</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D8F16047-C462-4A3F-8645-716DACC78AD5}" type="slidenum">
              <a:rPr lang="en-US" smtClean="0"/>
              <a:pPr/>
              <a:t>‹#›</a:t>
            </a:fld>
            <a:endParaRPr lang="en-US"/>
          </a:p>
        </p:txBody>
      </p:sp>
    </p:spTree>
    <p:extLst>
      <p:ext uri="{BB962C8B-B14F-4D97-AF65-F5344CB8AC3E}">
        <p14:creationId xmlns:p14="http://schemas.microsoft.com/office/powerpoint/2010/main" val="252328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4BEFE96-EF00-4F07-85F9-029324350E22}" type="datetimeFigureOut">
              <a:rPr lang="en-US" smtClean="0"/>
              <a:pPr/>
              <a:t>4/6/2015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E7936AC-8742-4E80-9186-F6E154E60376}" type="slidenum">
              <a:rPr lang="en-US" smtClean="0"/>
              <a:pPr/>
              <a:t>‹#›</a:t>
            </a:fld>
            <a:endParaRPr lang="en-US"/>
          </a:p>
        </p:txBody>
      </p:sp>
    </p:spTree>
    <p:extLst>
      <p:ext uri="{BB962C8B-B14F-4D97-AF65-F5344CB8AC3E}">
        <p14:creationId xmlns:p14="http://schemas.microsoft.com/office/powerpoint/2010/main" val="32492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4519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3464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0604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9218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1479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in the RefWorks Intro video, make sure you are using Mozilla Firefox when accessing both the databases and RefWorks.</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19</a:t>
            </a:fld>
            <a:endParaRPr lang="en-US"/>
          </a:p>
        </p:txBody>
      </p:sp>
    </p:spTree>
    <p:extLst>
      <p:ext uri="{BB962C8B-B14F-4D97-AF65-F5344CB8AC3E}">
        <p14:creationId xmlns:p14="http://schemas.microsoft.com/office/powerpoint/2010/main" val="399702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have already searched the </a:t>
            </a:r>
            <a:r>
              <a:rPr lang="en-US" baseline="0" dirty="0" err="1" smtClean="0"/>
              <a:t>Proquest</a:t>
            </a:r>
            <a:r>
              <a:rPr lang="en-US" baseline="0" dirty="0" smtClean="0"/>
              <a:t> Sociology Database for articles on poverty in the elderly.  For the sake of this project, I am going to select the first three articles to export to RefWorks. For each article to export, put a check mark in the box attached to the citation.  I will click 1, 2, 3.  Scroll back up, click Export slash Save.  Click RefWorks. Scroll down, click Continue.  If you do not have RefWorks open, you will be given a prompt to do so.  Click View Last Imported Folder.  And there are the three citations I imported from the database ProQuest Sociology. To give you an idea how to find the export feature, I will quickly run through several other databases.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20</a:t>
            </a:fld>
            <a:endParaRPr lang="en-US"/>
          </a:p>
        </p:txBody>
      </p:sp>
    </p:spTree>
    <p:extLst>
      <p:ext uri="{BB962C8B-B14F-4D97-AF65-F5344CB8AC3E}">
        <p14:creationId xmlns:p14="http://schemas.microsoft.com/office/powerpoint/2010/main" val="16405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REfWorks</a:t>
            </a:r>
            <a:r>
              <a:rPr lang="en-US" sz="1200" kern="1200" dirty="0" smtClean="0">
                <a:solidFill>
                  <a:schemeClr val="tx1"/>
                </a:solidFill>
                <a:effectLst/>
                <a:latin typeface="+mn-lt"/>
                <a:ea typeface="+mn-ea"/>
                <a:cs typeface="+mn-cs"/>
              </a:rPr>
              <a:t> tutorials. Hi, I’m Sue Homant, a Reference Librarian at the University of Detroit Mercy McNichols Campus. According to its website, RefWorks is designed to help researchers easily gather, manage, store and share all types of information including citations, as well as generate in-text references and a works cited bibliography.</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21</a:t>
            </a:fld>
            <a:endParaRPr lang="en-US"/>
          </a:p>
        </p:txBody>
      </p:sp>
    </p:spTree>
    <p:extLst>
      <p:ext uri="{BB962C8B-B14F-4D97-AF65-F5344CB8AC3E}">
        <p14:creationId xmlns:p14="http://schemas.microsoft.com/office/powerpoint/2010/main" val="157152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REfWorks</a:t>
            </a:r>
            <a:r>
              <a:rPr lang="en-US" sz="1200" kern="1200" dirty="0" smtClean="0">
                <a:solidFill>
                  <a:schemeClr val="tx1"/>
                </a:solidFill>
                <a:effectLst/>
                <a:latin typeface="+mn-lt"/>
                <a:ea typeface="+mn-ea"/>
                <a:cs typeface="+mn-cs"/>
              </a:rPr>
              <a:t> tutorials. Hi, I’m Sue Homant, a Reference Librarian at the University of Detroit Mercy McNichols Campus. According to its website, RefWorks is designed to help researchers easily gather, manage, store and share all types of information including citations, as well as generate in-text references and a works cited bibliography. In this video, you will learn</a:t>
            </a:r>
            <a:r>
              <a:rPr lang="en-US" sz="1200" kern="1200" baseline="0" dirty="0" smtClean="0">
                <a:solidFill>
                  <a:schemeClr val="tx1"/>
                </a:solidFill>
                <a:effectLst/>
                <a:latin typeface="+mn-lt"/>
                <a:ea typeface="+mn-ea"/>
                <a:cs typeface="+mn-cs"/>
              </a:rPr>
              <a:t> how to export a citation from a database into RefWorks.</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22</a:t>
            </a:fld>
            <a:endParaRPr lang="en-US"/>
          </a:p>
        </p:txBody>
      </p:sp>
    </p:spTree>
    <p:extLst>
      <p:ext uri="{BB962C8B-B14F-4D97-AF65-F5344CB8AC3E}">
        <p14:creationId xmlns:p14="http://schemas.microsoft.com/office/powerpoint/2010/main" val="3719012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REfWorks</a:t>
            </a:r>
            <a:r>
              <a:rPr lang="en-US" sz="1200" kern="1200" dirty="0" smtClean="0">
                <a:solidFill>
                  <a:schemeClr val="tx1"/>
                </a:solidFill>
                <a:effectLst/>
                <a:latin typeface="+mn-lt"/>
                <a:ea typeface="+mn-ea"/>
                <a:cs typeface="+mn-cs"/>
              </a:rPr>
              <a:t> tutorials. Hi, I’m Sue Homant, a Reference Librarian at the University of Detroit Mercy McNichols Campus. According to its website, RefWorks is designed to help researchers easily gather, manage, store and share all types of information including citations, as well as generate in-text references and a works cited bibliography. In this video, you will learn</a:t>
            </a:r>
            <a:r>
              <a:rPr lang="en-US" sz="1200" kern="1200" baseline="0" dirty="0" smtClean="0">
                <a:solidFill>
                  <a:schemeClr val="tx1"/>
                </a:solidFill>
                <a:effectLst/>
                <a:latin typeface="+mn-lt"/>
                <a:ea typeface="+mn-ea"/>
                <a:cs typeface="+mn-cs"/>
              </a:rPr>
              <a:t> how to export a citation from a database into RefWorks.</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23</a:t>
            </a:fld>
            <a:endParaRPr lang="en-US"/>
          </a:p>
        </p:txBody>
      </p:sp>
    </p:spTree>
    <p:extLst>
      <p:ext uri="{BB962C8B-B14F-4D97-AF65-F5344CB8AC3E}">
        <p14:creationId xmlns:p14="http://schemas.microsoft.com/office/powerpoint/2010/main" val="188128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REfWorks</a:t>
            </a:r>
            <a:r>
              <a:rPr lang="en-US" sz="1200" kern="1200" dirty="0" smtClean="0">
                <a:solidFill>
                  <a:schemeClr val="tx1"/>
                </a:solidFill>
                <a:effectLst/>
                <a:latin typeface="+mn-lt"/>
                <a:ea typeface="+mn-ea"/>
                <a:cs typeface="+mn-cs"/>
              </a:rPr>
              <a:t> tutorials. Hi, I’m Sue Homant, a Reference Librarian at the University of Detroit Mercy McNichols Campus. According to its website, RefWorks is designed to help researchers easily gather, manage, store and share all types of information including citations, as well as generate in-text references and a works cited bibliography. In this video, you will learn</a:t>
            </a:r>
            <a:r>
              <a:rPr lang="en-US" sz="1200" kern="1200" baseline="0" dirty="0" smtClean="0">
                <a:solidFill>
                  <a:schemeClr val="tx1"/>
                </a:solidFill>
                <a:effectLst/>
                <a:latin typeface="+mn-lt"/>
                <a:ea typeface="+mn-ea"/>
                <a:cs typeface="+mn-cs"/>
              </a:rPr>
              <a:t> how to export a citation from a database into RefWorks.</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24</a:t>
            </a:fld>
            <a:endParaRPr lang="en-US"/>
          </a:p>
        </p:txBody>
      </p:sp>
    </p:spTree>
    <p:extLst>
      <p:ext uri="{BB962C8B-B14F-4D97-AF65-F5344CB8AC3E}">
        <p14:creationId xmlns:p14="http://schemas.microsoft.com/office/powerpoint/2010/main" val="213648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69887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REfWorks</a:t>
            </a:r>
            <a:r>
              <a:rPr lang="en-US" sz="1200" kern="1200" dirty="0" smtClean="0">
                <a:solidFill>
                  <a:schemeClr val="tx1"/>
                </a:solidFill>
                <a:effectLst/>
                <a:latin typeface="+mn-lt"/>
                <a:ea typeface="+mn-ea"/>
                <a:cs typeface="+mn-cs"/>
              </a:rPr>
              <a:t> tutorials. Hi, I’m Sue Homant, a Reference Librarian at the University of Detroit Mercy McNichols Campus. According to its website, RefWorks is designed to help researchers easily gather, manage, store and share all types of information including citations, as well as generate in-text references and a works cited bibliography. In this video, you will learn</a:t>
            </a:r>
            <a:r>
              <a:rPr lang="en-US" sz="1200" kern="1200" baseline="0" dirty="0" smtClean="0">
                <a:solidFill>
                  <a:schemeClr val="tx1"/>
                </a:solidFill>
                <a:effectLst/>
                <a:latin typeface="+mn-lt"/>
                <a:ea typeface="+mn-ea"/>
                <a:cs typeface="+mn-cs"/>
              </a:rPr>
              <a:t> how to export a citation from a database into RefWorks.</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25</a:t>
            </a:fld>
            <a:endParaRPr lang="en-US"/>
          </a:p>
        </p:txBody>
      </p:sp>
    </p:spTree>
    <p:extLst>
      <p:ext uri="{BB962C8B-B14F-4D97-AF65-F5344CB8AC3E}">
        <p14:creationId xmlns:p14="http://schemas.microsoft.com/office/powerpoint/2010/main" val="3242144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REfWorks</a:t>
            </a:r>
            <a:r>
              <a:rPr lang="en-US" sz="1200" kern="1200" dirty="0" smtClean="0">
                <a:solidFill>
                  <a:schemeClr val="tx1"/>
                </a:solidFill>
                <a:effectLst/>
                <a:latin typeface="+mn-lt"/>
                <a:ea typeface="+mn-ea"/>
                <a:cs typeface="+mn-cs"/>
              </a:rPr>
              <a:t> tutorials. Hi, I’m Sue Homant, a Reference Librarian at the University of Detroit Mercy McNichols Campus. According to its website, RefWorks is designed to help researchers easily gather, manage, store and share all types of information including citations, as well as generate in-text references and a works cited bibliography. In this video, you will learn</a:t>
            </a:r>
            <a:r>
              <a:rPr lang="en-US" sz="1200" kern="1200" baseline="0" dirty="0" smtClean="0">
                <a:solidFill>
                  <a:schemeClr val="tx1"/>
                </a:solidFill>
                <a:effectLst/>
                <a:latin typeface="+mn-lt"/>
                <a:ea typeface="+mn-ea"/>
                <a:cs typeface="+mn-cs"/>
              </a:rPr>
              <a:t> how to export a citation from a database into RefWorks.</a:t>
            </a:r>
            <a:endParaRPr lang="en-US" dirty="0"/>
          </a:p>
        </p:txBody>
      </p:sp>
      <p:sp>
        <p:nvSpPr>
          <p:cNvPr id="4" name="Slide Number Placeholder 3"/>
          <p:cNvSpPr>
            <a:spLocks noGrp="1"/>
          </p:cNvSpPr>
          <p:nvPr>
            <p:ph type="sldNum" sz="quarter" idx="10"/>
          </p:nvPr>
        </p:nvSpPr>
        <p:spPr/>
        <p:txBody>
          <a:bodyPr/>
          <a:lstStyle/>
          <a:p>
            <a:fld id="{6CA51B56-A812-430D-9F55-177E573B47C8}" type="slidenum">
              <a:rPr lang="en-US" smtClean="0"/>
              <a:pPr/>
              <a:t>26</a:t>
            </a:fld>
            <a:endParaRPr lang="en-US"/>
          </a:p>
        </p:txBody>
      </p:sp>
    </p:spTree>
    <p:extLst>
      <p:ext uri="{BB962C8B-B14F-4D97-AF65-F5344CB8AC3E}">
        <p14:creationId xmlns:p14="http://schemas.microsoft.com/office/powerpoint/2010/main" val="25887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 must have the article either</a:t>
            </a:r>
            <a:r>
              <a:rPr lang="en-US" baseline="0" dirty="0" smtClean="0"/>
              <a:t> on a jump drive or on your computer’s desktop.  Go live!!!!!!!!!!!!!!!!!!!!!!!!!!!!!!!!!!!!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0457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RefWorks, click on the paper and</a:t>
            </a:r>
            <a:r>
              <a:rPr lang="en-US" baseline="0" dirty="0" smtClean="0"/>
              <a:t> pencil </a:t>
            </a:r>
            <a:r>
              <a:rPr lang="en-US" dirty="0" smtClean="0"/>
              <a:t>icon </a:t>
            </a:r>
            <a:r>
              <a:rPr lang="en-US" baseline="0" dirty="0" smtClean="0"/>
              <a:t>on the citation’s menu bar.</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05134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a:t>
            </a:r>
            <a:r>
              <a:rPr lang="en-US" baseline="0" dirty="0" smtClean="0"/>
              <a:t> appear.</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8435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down, click Browse.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86828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saved article, click open</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31</a:t>
            </a:fld>
            <a:endParaRPr lang="en-US"/>
          </a:p>
        </p:txBody>
      </p:sp>
    </p:spTree>
    <p:extLst>
      <p:ext uri="{BB962C8B-B14F-4D97-AF65-F5344CB8AC3E}">
        <p14:creationId xmlns:p14="http://schemas.microsoft.com/office/powerpoint/2010/main" val="388964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32</a:t>
            </a:fld>
            <a:endParaRPr lang="en-US"/>
          </a:p>
        </p:txBody>
      </p:sp>
    </p:spTree>
    <p:extLst>
      <p:ext uri="{BB962C8B-B14F-4D97-AF65-F5344CB8AC3E}">
        <p14:creationId xmlns:p14="http://schemas.microsoft.com/office/powerpoint/2010/main" val="2599383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should now see: </a:t>
            </a:r>
            <a:r>
              <a:rPr lang="en-US" baseline="0" dirty="0" smtClean="0"/>
              <a:t> a paperclip next to the menu bar above the citation and, if you are in Full View, the Adobe symbol appears in the Attachment field. </a:t>
            </a:r>
            <a:r>
              <a:rPr lang="en-US" sz="1200" kern="1200" dirty="0" smtClean="0">
                <a:solidFill>
                  <a:schemeClr val="tx1"/>
                </a:solidFill>
                <a:effectLst/>
                <a:latin typeface="+mn-lt"/>
                <a:ea typeface="+mn-ea"/>
                <a:cs typeface="+mn-cs"/>
              </a:rPr>
              <a:t>Please proceed to the other RefWorks tutorials to learn how to “export” a citation from a database to RefWorks, where to find the RefWorks YouTube videos,</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how to format your paper easily, and more.</a:t>
            </a:r>
          </a:p>
          <a:p>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33</a:t>
            </a:fld>
            <a:endParaRPr lang="en-US"/>
          </a:p>
        </p:txBody>
      </p:sp>
    </p:spTree>
    <p:extLst>
      <p:ext uri="{BB962C8B-B14F-4D97-AF65-F5344CB8AC3E}">
        <p14:creationId xmlns:p14="http://schemas.microsoft.com/office/powerpoint/2010/main" val="630256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34</a:t>
            </a:fld>
            <a:endParaRPr lang="en-US"/>
          </a:p>
        </p:txBody>
      </p:sp>
    </p:spTree>
    <p:extLst>
      <p:ext uri="{BB962C8B-B14F-4D97-AF65-F5344CB8AC3E}">
        <p14:creationId xmlns:p14="http://schemas.microsoft.com/office/powerpoint/2010/main" val="148489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48942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35</a:t>
            </a:fld>
            <a:endParaRPr lang="en-US"/>
          </a:p>
        </p:txBody>
      </p:sp>
    </p:spTree>
    <p:extLst>
      <p:ext uri="{BB962C8B-B14F-4D97-AF65-F5344CB8AC3E}">
        <p14:creationId xmlns:p14="http://schemas.microsoft.com/office/powerpoint/2010/main" val="3684575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36</a:t>
            </a:fld>
            <a:endParaRPr lang="en-US"/>
          </a:p>
        </p:txBody>
      </p:sp>
    </p:spTree>
    <p:extLst>
      <p:ext uri="{BB962C8B-B14F-4D97-AF65-F5344CB8AC3E}">
        <p14:creationId xmlns:p14="http://schemas.microsoft.com/office/powerpoint/2010/main" val="820824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37</a:t>
            </a:fld>
            <a:endParaRPr lang="en-US"/>
          </a:p>
        </p:txBody>
      </p:sp>
    </p:spTree>
    <p:extLst>
      <p:ext uri="{BB962C8B-B14F-4D97-AF65-F5344CB8AC3E}">
        <p14:creationId xmlns:p14="http://schemas.microsoft.com/office/powerpoint/2010/main" val="2043876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38</a:t>
            </a:fld>
            <a:endParaRPr lang="en-US"/>
          </a:p>
        </p:txBody>
      </p:sp>
    </p:spTree>
    <p:extLst>
      <p:ext uri="{BB962C8B-B14F-4D97-AF65-F5344CB8AC3E}">
        <p14:creationId xmlns:p14="http://schemas.microsoft.com/office/powerpoint/2010/main" val="134744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39</a:t>
            </a:fld>
            <a:endParaRPr lang="en-US"/>
          </a:p>
        </p:txBody>
      </p:sp>
    </p:spTree>
    <p:extLst>
      <p:ext uri="{BB962C8B-B14F-4D97-AF65-F5344CB8AC3E}">
        <p14:creationId xmlns:p14="http://schemas.microsoft.com/office/powerpoint/2010/main" val="2834346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40</a:t>
            </a:fld>
            <a:endParaRPr lang="en-US"/>
          </a:p>
        </p:txBody>
      </p:sp>
    </p:spTree>
    <p:extLst>
      <p:ext uri="{BB962C8B-B14F-4D97-AF65-F5344CB8AC3E}">
        <p14:creationId xmlns:p14="http://schemas.microsoft.com/office/powerpoint/2010/main" val="1591725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41</a:t>
            </a:fld>
            <a:endParaRPr lang="en-US"/>
          </a:p>
        </p:txBody>
      </p:sp>
    </p:spTree>
    <p:extLst>
      <p:ext uri="{BB962C8B-B14F-4D97-AF65-F5344CB8AC3E}">
        <p14:creationId xmlns:p14="http://schemas.microsoft.com/office/powerpoint/2010/main" val="3754363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42</a:t>
            </a:fld>
            <a:endParaRPr lang="en-US"/>
          </a:p>
        </p:txBody>
      </p:sp>
    </p:spTree>
    <p:extLst>
      <p:ext uri="{BB962C8B-B14F-4D97-AF65-F5344CB8AC3E}">
        <p14:creationId xmlns:p14="http://schemas.microsoft.com/office/powerpoint/2010/main" val="2258404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43</a:t>
            </a:fld>
            <a:endParaRPr lang="en-US"/>
          </a:p>
        </p:txBody>
      </p:sp>
    </p:spTree>
    <p:extLst>
      <p:ext uri="{BB962C8B-B14F-4D97-AF65-F5344CB8AC3E}">
        <p14:creationId xmlns:p14="http://schemas.microsoft.com/office/powerpoint/2010/main" val="888022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44</a:t>
            </a:fld>
            <a:endParaRPr lang="en-US"/>
          </a:p>
        </p:txBody>
      </p:sp>
    </p:spTree>
    <p:extLst>
      <p:ext uri="{BB962C8B-B14F-4D97-AF65-F5344CB8AC3E}">
        <p14:creationId xmlns:p14="http://schemas.microsoft.com/office/powerpoint/2010/main" val="200568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    Go LIVE!!!!!!!!!!!!!!!!!!!!!!!!!!!!!!!!!!!!!!!!!!!!!!!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21447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45</a:t>
            </a:fld>
            <a:endParaRPr lang="en-US"/>
          </a:p>
        </p:txBody>
      </p:sp>
    </p:spTree>
    <p:extLst>
      <p:ext uri="{BB962C8B-B14F-4D97-AF65-F5344CB8AC3E}">
        <p14:creationId xmlns:p14="http://schemas.microsoft.com/office/powerpoint/2010/main" val="2146694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46</a:t>
            </a:fld>
            <a:endParaRPr lang="en-US"/>
          </a:p>
        </p:txBody>
      </p:sp>
    </p:spTree>
    <p:extLst>
      <p:ext uri="{BB962C8B-B14F-4D97-AF65-F5344CB8AC3E}">
        <p14:creationId xmlns:p14="http://schemas.microsoft.com/office/powerpoint/2010/main" val="2985221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Save Reference</a:t>
            </a:r>
            <a:endParaRPr lang="en-US" dirty="0"/>
          </a:p>
        </p:txBody>
      </p:sp>
      <p:sp>
        <p:nvSpPr>
          <p:cNvPr id="4" name="Slide Number Placeholder 3"/>
          <p:cNvSpPr>
            <a:spLocks noGrp="1"/>
          </p:cNvSpPr>
          <p:nvPr>
            <p:ph type="sldNum" sz="quarter" idx="10"/>
          </p:nvPr>
        </p:nvSpPr>
        <p:spPr/>
        <p:txBody>
          <a:bodyPr/>
          <a:lstStyle/>
          <a:p>
            <a:fld id="{BC2D47A9-BA12-4C75-9B6A-008264FC8AEC}" type="slidenum">
              <a:rPr lang="en-US" smtClean="0"/>
              <a:pPr/>
              <a:t>47</a:t>
            </a:fld>
            <a:endParaRPr lang="en-US"/>
          </a:p>
        </p:txBody>
      </p:sp>
    </p:spTree>
    <p:extLst>
      <p:ext uri="{BB962C8B-B14F-4D97-AF65-F5344CB8AC3E}">
        <p14:creationId xmlns:p14="http://schemas.microsoft.com/office/powerpoint/2010/main" val="244527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0118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004DB4"/>
                </a:solidFill>
              </a:rPr>
              <a:t>An easy way to remember the </a:t>
            </a:r>
            <a:r>
              <a:rPr lang="en-US" sz="1200" dirty="0" err="1" smtClean="0">
                <a:solidFill>
                  <a:srgbClr val="004DB4"/>
                </a:solidFill>
              </a:rPr>
              <a:t>GroupCode</a:t>
            </a:r>
            <a:r>
              <a:rPr lang="en-US" sz="1200" dirty="0" smtClean="0">
                <a:solidFill>
                  <a:srgbClr val="004DB4"/>
                </a:solidFill>
              </a:rPr>
              <a:t>:  Capital RW = </a:t>
            </a:r>
            <a:r>
              <a:rPr lang="en-US" sz="1200" b="1" dirty="0" smtClean="0">
                <a:solidFill>
                  <a:srgbClr val="004DB4"/>
                </a:solidFill>
              </a:rPr>
              <a:t>R</a:t>
            </a:r>
            <a:r>
              <a:rPr lang="en-US" sz="1200" dirty="0" smtClean="0">
                <a:solidFill>
                  <a:srgbClr val="004DB4"/>
                </a:solidFill>
              </a:rPr>
              <a:t>ef</a:t>
            </a:r>
            <a:r>
              <a:rPr lang="en-US" sz="1200" b="1" dirty="0" smtClean="0">
                <a:solidFill>
                  <a:srgbClr val="004DB4"/>
                </a:solidFill>
              </a:rPr>
              <a:t>W</a:t>
            </a:r>
            <a:r>
              <a:rPr lang="en-US" sz="1200" dirty="0" smtClean="0">
                <a:solidFill>
                  <a:srgbClr val="004DB4"/>
                </a:solidFill>
              </a:rPr>
              <a:t>orks Capital UD = </a:t>
            </a:r>
            <a:r>
              <a:rPr lang="en-US" sz="1200" b="1" dirty="0" smtClean="0">
                <a:solidFill>
                  <a:srgbClr val="004DB4"/>
                </a:solidFill>
              </a:rPr>
              <a:t>U</a:t>
            </a:r>
            <a:r>
              <a:rPr lang="en-US" sz="1200" dirty="0" smtClean="0">
                <a:solidFill>
                  <a:srgbClr val="004DB4"/>
                </a:solidFill>
              </a:rPr>
              <a:t>niversity of </a:t>
            </a:r>
            <a:r>
              <a:rPr lang="en-US" sz="1200" b="1" dirty="0" smtClean="0">
                <a:solidFill>
                  <a:srgbClr val="004DB4"/>
                </a:solidFill>
              </a:rPr>
              <a:t>D</a:t>
            </a:r>
            <a:r>
              <a:rPr lang="en-US" sz="1200" dirty="0" smtClean="0">
                <a:solidFill>
                  <a:srgbClr val="004DB4"/>
                </a:solidFill>
              </a:rPr>
              <a:t>etroit Lower case = fill in the rest of Detroit –</a:t>
            </a:r>
            <a:r>
              <a:rPr lang="en-US" sz="1200" b="1" dirty="0" err="1" smtClean="0">
                <a:solidFill>
                  <a:srgbClr val="004DB4"/>
                </a:solidFill>
              </a:rPr>
              <a:t>etroit</a:t>
            </a:r>
            <a:r>
              <a:rPr lang="en-US" sz="1200" b="1" dirty="0" smtClean="0">
                <a:solidFill>
                  <a:srgbClr val="004DB4"/>
                </a:solidFill>
              </a:rPr>
              <a:t> </a:t>
            </a:r>
            <a:r>
              <a:rPr lang="en-US" sz="1200" dirty="0" smtClean="0">
                <a:solidFill>
                  <a:srgbClr val="004DB4"/>
                </a:solidFill>
              </a:rPr>
              <a:t>Capital M = </a:t>
            </a:r>
            <a:r>
              <a:rPr lang="en-US" sz="1200" b="1" dirty="0" smtClean="0">
                <a:solidFill>
                  <a:srgbClr val="004DB4"/>
                </a:solidFill>
              </a:rPr>
              <a:t>M</a:t>
            </a:r>
            <a:r>
              <a:rPr lang="en-US" sz="1200" dirty="0" smtClean="0">
                <a:solidFill>
                  <a:srgbClr val="004DB4"/>
                </a:solidFill>
              </a:rPr>
              <a:t>ercy</a:t>
            </a:r>
          </a:p>
          <a:p>
            <a:r>
              <a:rPr lang="en-US" sz="1200" dirty="0" smtClean="0">
                <a:solidFill>
                  <a:srgbClr val="004DB4"/>
                </a:solidFill>
              </a:rPr>
              <a:t>Lower case = “</a:t>
            </a:r>
            <a:r>
              <a:rPr lang="en-US" sz="1200" b="1" dirty="0" err="1" smtClean="0">
                <a:solidFill>
                  <a:srgbClr val="004DB4"/>
                </a:solidFill>
              </a:rPr>
              <a:t>er</a:t>
            </a:r>
            <a:r>
              <a:rPr lang="en-US" sz="1200" smtClean="0">
                <a:solidFill>
                  <a:srgbClr val="004DB4"/>
                </a:solidFill>
              </a:rPr>
              <a:t>” We </a:t>
            </a:r>
            <a:r>
              <a:rPr lang="en-US" sz="1200" dirty="0" smtClean="0">
                <a:solidFill>
                  <a:srgbClr val="004DB4"/>
                </a:solidFill>
              </a:rPr>
              <a:t>ran out of characters for the “</a:t>
            </a:r>
            <a:r>
              <a:rPr lang="en-US" sz="1200" b="1" dirty="0" smtClean="0">
                <a:solidFill>
                  <a:srgbClr val="004DB4"/>
                </a:solidFill>
              </a:rPr>
              <a:t>cy”</a:t>
            </a:r>
          </a:p>
          <a:p>
            <a:endParaRPr lang="en-US" dirty="0" smtClean="0"/>
          </a:p>
          <a:p>
            <a:endParaRPr lang="en-US" dirty="0" smtClean="0"/>
          </a:p>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5278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8416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5273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Trixie,</a:t>
            </a:r>
            <a:r>
              <a:rPr lang="en-US" baseline="0" dirty="0" smtClean="0"/>
              <a:t> I’m going to let RefWorks define itself.  This information is straight from their website.  Do you understand that RefWorks allows you to “import” your references from various electronic sources, usually databases.  It also formats your references in APA style formatting.  But this explanation didn’t tell you that RefWorks allows you to attach any of your full text articles to the reference.</a:t>
            </a:r>
            <a:endParaRPr lang="en-US" dirty="0"/>
          </a:p>
        </p:txBody>
      </p:sp>
      <p:sp>
        <p:nvSpPr>
          <p:cNvPr id="4" name="Slide Number Placeholder 3"/>
          <p:cNvSpPr>
            <a:spLocks noGrp="1"/>
          </p:cNvSpPr>
          <p:nvPr>
            <p:ph type="sldNum" sz="quarter" idx="10"/>
          </p:nvPr>
        </p:nvSpPr>
        <p:spPr/>
        <p:txBody>
          <a:bodyPr/>
          <a:lstStyle/>
          <a:p>
            <a:fld id="{B36D33CC-D225-47E6-B68B-5C87EB075E0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3463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72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97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25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6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29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748213"/>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4"/>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115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72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1"/>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667"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1"/>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667" b="0" kern="1200" dirty="0" smtClean="0">
                <a:solidFill>
                  <a:schemeClr val="tx2"/>
                </a:solidFill>
                <a:latin typeface="+mn-lt"/>
                <a:ea typeface="+mn-ea"/>
                <a:cs typeface="+mn-cs"/>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08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13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02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96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91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600">
                <a:solidFill>
                  <a:srgbClr val="FFFFFF"/>
                </a:solidFill>
              </a:defRPr>
            </a:lvl1pPr>
          </a:lstStyle>
          <a:p>
            <a:fld id="{EB7FAD64-B633-405C-A638-D14716F2334C}" type="datetimeFigureOut">
              <a:rPr lang="en-US" smtClean="0">
                <a:solidFill>
                  <a:prstClr val="black">
                    <a:tint val="75000"/>
                  </a:prstClr>
                </a:solidFill>
              </a:rPr>
              <a:pPr/>
              <a:t>4/6/2015</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600">
                <a:solidFill>
                  <a:srgbClr val="FFFFFF"/>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867" b="1">
                <a:solidFill>
                  <a:srgbClr val="FFFFFF"/>
                </a:solidFill>
              </a:defRPr>
            </a:lvl1pPr>
          </a:lstStyle>
          <a:p>
            <a:fld id="{59C9C6C3-1DFE-497A-B371-C856EB848019}"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p:nvSpPr>
        <p:spPr>
          <a:xfrm>
            <a:off x="0" y="6492240"/>
            <a:ext cx="12192000"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58400" y="5566020"/>
            <a:ext cx="1947333" cy="1218835"/>
          </a:xfrm>
          <a:prstGeom prst="rect">
            <a:avLst/>
          </a:prstGeom>
        </p:spPr>
      </p:pic>
    </p:spTree>
    <p:extLst>
      <p:ext uri="{BB962C8B-B14F-4D97-AF65-F5344CB8AC3E}">
        <p14:creationId xmlns:p14="http://schemas.microsoft.com/office/powerpoint/2010/main" val="342717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219170" rtl="0" eaLnBrk="1" latinLnBrk="0" hangingPunct="1">
        <a:spcBef>
          <a:spcPct val="0"/>
        </a:spcBef>
        <a:buNone/>
        <a:defRPr sz="5333"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667"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33"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867"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research.udmercy.edu/find/databases/2012_database_switch.php?resource_id=2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259633"/>
            <a:ext cx="10871200" cy="1143000"/>
          </a:xfrm>
        </p:spPr>
        <p:txBody>
          <a:bodyPr>
            <a:normAutofit/>
          </a:bodyPr>
          <a:lstStyle/>
          <a:p>
            <a:pPr algn="ctr"/>
            <a:r>
              <a:rPr lang="en-US" sz="4000" b="1" dirty="0">
                <a:solidFill>
                  <a:srgbClr val="800000"/>
                </a:solidFill>
              </a:rPr>
              <a:t>RefWorks</a:t>
            </a:r>
          </a:p>
        </p:txBody>
      </p:sp>
      <p:sp>
        <p:nvSpPr>
          <p:cNvPr id="3" name="Content Placeholder 2"/>
          <p:cNvSpPr>
            <a:spLocks noGrp="1"/>
          </p:cNvSpPr>
          <p:nvPr>
            <p:ph idx="1"/>
          </p:nvPr>
        </p:nvSpPr>
        <p:spPr>
          <a:xfrm>
            <a:off x="3276600" y="1600201"/>
            <a:ext cx="5638800" cy="5012472"/>
          </a:xfrm>
        </p:spPr>
        <p:txBody>
          <a:bodyPr>
            <a:normAutofit/>
          </a:bodyPr>
          <a:lstStyle/>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4" name="Picture 3"/>
          <p:cNvPicPr>
            <a:picLocks noChangeAspect="1"/>
          </p:cNvPicPr>
          <p:nvPr/>
        </p:nvPicPr>
        <p:blipFill>
          <a:blip r:embed="rId3"/>
          <a:stretch>
            <a:fillRect/>
          </a:stretch>
        </p:blipFill>
        <p:spPr>
          <a:xfrm>
            <a:off x="3797300" y="2591962"/>
            <a:ext cx="4495800" cy="3028950"/>
          </a:xfrm>
          <a:prstGeom prst="rect">
            <a:avLst/>
          </a:prstGeom>
        </p:spPr>
      </p:pic>
      <p:pic>
        <p:nvPicPr>
          <p:cNvPr id="5" name="Picture 4"/>
          <p:cNvPicPr>
            <a:picLocks noChangeAspect="1"/>
          </p:cNvPicPr>
          <p:nvPr/>
        </p:nvPicPr>
        <p:blipFill>
          <a:blip r:embed="rId4"/>
          <a:stretch>
            <a:fillRect/>
          </a:stretch>
        </p:blipFill>
        <p:spPr>
          <a:xfrm>
            <a:off x="0" y="365497"/>
            <a:ext cx="12192000" cy="603282"/>
          </a:xfrm>
          <a:prstGeom prst="rect">
            <a:avLst/>
          </a:prstGeom>
          <a:solidFill>
            <a:srgbClr val="0070C0"/>
          </a:solidFill>
        </p:spPr>
      </p:pic>
    </p:spTree>
    <p:extLst>
      <p:ext uri="{BB962C8B-B14F-4D97-AF65-F5344CB8AC3E}">
        <p14:creationId xmlns:p14="http://schemas.microsoft.com/office/powerpoint/2010/main" val="140822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79810"/>
            <a:ext cx="10972800" cy="990600"/>
          </a:xfrm>
        </p:spPr>
        <p:txBody>
          <a:bodyPr>
            <a:normAutofit/>
          </a:bodyPr>
          <a:lstStyle/>
          <a:p>
            <a:pPr algn="ctr"/>
            <a:r>
              <a:rPr lang="en-US" sz="4000" dirty="0" smtClean="0">
                <a:solidFill>
                  <a:srgbClr val="800000"/>
                </a:solidFill>
              </a:rPr>
              <a:t>RefWorks</a:t>
            </a:r>
            <a:endParaRPr lang="en-US" sz="4000" dirty="0">
              <a:solidFill>
                <a:srgbClr val="800000"/>
              </a:solidFill>
            </a:endParaRPr>
          </a:p>
        </p:txBody>
      </p:sp>
      <p:sp>
        <p:nvSpPr>
          <p:cNvPr id="3" name="Content Placeholder 2"/>
          <p:cNvSpPr>
            <a:spLocks noGrp="1"/>
          </p:cNvSpPr>
          <p:nvPr>
            <p:ph idx="1"/>
          </p:nvPr>
        </p:nvSpPr>
        <p:spPr>
          <a:xfrm>
            <a:off x="1732156" y="2177557"/>
            <a:ext cx="8727688" cy="3819293"/>
          </a:xfrm>
        </p:spPr>
        <p:txBody>
          <a:bodyPr/>
          <a:lstStyle/>
          <a:p>
            <a:pPr marL="0" indent="0">
              <a:buNone/>
            </a:pPr>
            <a:r>
              <a:rPr lang="en-US" sz="2400" dirty="0">
                <a:solidFill>
                  <a:srgbClr val="004DB4"/>
                </a:solidFill>
              </a:rPr>
              <a:t>New users must create an account </a:t>
            </a:r>
            <a:r>
              <a:rPr lang="en-US" sz="2400" dirty="0" smtClean="0">
                <a:solidFill>
                  <a:srgbClr val="004DB4"/>
                </a:solidFill>
              </a:rPr>
              <a:t>in RefWorks</a:t>
            </a:r>
          </a:p>
          <a:p>
            <a:endParaRPr lang="en-US" sz="2400" b="1" dirty="0" smtClean="0">
              <a:solidFill>
                <a:srgbClr val="004DB4"/>
              </a:solidFill>
            </a:endParaRPr>
          </a:p>
          <a:p>
            <a:pPr>
              <a:buFont typeface="Wingdings" panose="05000000000000000000" pitchFamily="2" charset="2"/>
              <a:buChar char="Ø"/>
            </a:pPr>
            <a:r>
              <a:rPr lang="en-US" sz="2400" dirty="0">
                <a:solidFill>
                  <a:srgbClr val="004DB4"/>
                </a:solidFill>
              </a:rPr>
              <a:t>Click</a:t>
            </a:r>
            <a:r>
              <a:rPr lang="en-US" sz="2400" dirty="0" smtClean="0">
                <a:solidFill>
                  <a:srgbClr val="004DB4"/>
                </a:solidFill>
              </a:rPr>
              <a:t>: </a:t>
            </a:r>
            <a:r>
              <a:rPr lang="en-US" sz="2400" b="1" dirty="0" smtClean="0">
                <a:solidFill>
                  <a:srgbClr val="004DB4"/>
                </a:solidFill>
              </a:rPr>
              <a:t>Sign </a:t>
            </a:r>
            <a:r>
              <a:rPr lang="en-US" sz="2400" b="1" dirty="0">
                <a:solidFill>
                  <a:srgbClr val="004DB4"/>
                </a:solidFill>
              </a:rPr>
              <a:t>Up for a New </a:t>
            </a:r>
            <a:r>
              <a:rPr lang="en-US" sz="2400" b="1" dirty="0" smtClean="0">
                <a:solidFill>
                  <a:srgbClr val="004DB4"/>
                </a:solidFill>
              </a:rPr>
              <a:t>Account</a:t>
            </a:r>
          </a:p>
          <a:p>
            <a:pPr>
              <a:buFont typeface="Wingdings" panose="05000000000000000000" pitchFamily="2" charset="2"/>
              <a:buChar char="Ø"/>
            </a:pPr>
            <a:endParaRPr lang="en-US" sz="2400" b="1" dirty="0">
              <a:solidFill>
                <a:srgbClr val="004DB4"/>
              </a:solidFill>
            </a:endParaRPr>
          </a:p>
          <a:p>
            <a:pPr>
              <a:buFont typeface="Wingdings" panose="05000000000000000000" pitchFamily="2" charset="2"/>
              <a:buChar char="Ø"/>
            </a:pPr>
            <a:r>
              <a:rPr lang="en-US" sz="2400" dirty="0" smtClean="0">
                <a:solidFill>
                  <a:srgbClr val="004DB4"/>
                </a:solidFill>
              </a:rPr>
              <a:t>Follow directions</a:t>
            </a:r>
            <a:endParaRPr lang="en-US" sz="2400" dirty="0">
              <a:solidFill>
                <a:srgbClr val="004DB4"/>
              </a:solidFill>
            </a:endParaRPr>
          </a:p>
          <a:p>
            <a:endParaRPr lang="en-US" dirty="0"/>
          </a:p>
        </p:txBody>
      </p:sp>
      <p:pic>
        <p:nvPicPr>
          <p:cNvPr id="4" name="Picture 3"/>
          <p:cNvPicPr>
            <a:picLocks noChangeAspect="1"/>
          </p:cNvPicPr>
          <p:nvPr/>
        </p:nvPicPr>
        <p:blipFill>
          <a:blip r:embed="rId2"/>
          <a:stretch>
            <a:fillRect/>
          </a:stretch>
        </p:blipFill>
        <p:spPr>
          <a:xfrm>
            <a:off x="0" y="369381"/>
            <a:ext cx="12192000" cy="603282"/>
          </a:xfrm>
          <a:prstGeom prst="rect">
            <a:avLst/>
          </a:prstGeom>
          <a:solidFill>
            <a:srgbClr val="0070C0"/>
          </a:solidFill>
        </p:spPr>
      </p:pic>
      <p:pic>
        <p:nvPicPr>
          <p:cNvPr id="9" name="Picture 8"/>
          <p:cNvPicPr>
            <a:picLocks noChangeAspect="1"/>
          </p:cNvPicPr>
          <p:nvPr/>
        </p:nvPicPr>
        <p:blipFill>
          <a:blip r:embed="rId3"/>
          <a:stretch>
            <a:fillRect/>
          </a:stretch>
        </p:blipFill>
        <p:spPr>
          <a:xfrm>
            <a:off x="5846618" y="3764893"/>
            <a:ext cx="3138438" cy="2339104"/>
          </a:xfrm>
          <a:prstGeom prst="rect">
            <a:avLst/>
          </a:prstGeom>
          <a:ln w="19050">
            <a:solidFill>
              <a:schemeClr val="accent6">
                <a:lumMod val="50000"/>
              </a:schemeClr>
            </a:solidFill>
          </a:ln>
        </p:spPr>
      </p:pic>
      <p:cxnSp>
        <p:nvCxnSpPr>
          <p:cNvPr id="11" name="Straight Arrow Connector 10"/>
          <p:cNvCxnSpPr/>
          <p:nvPr/>
        </p:nvCxnSpPr>
        <p:spPr>
          <a:xfrm flipH="1">
            <a:off x="8352263" y="3392988"/>
            <a:ext cx="345688" cy="6356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314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835041"/>
            <a:ext cx="10972800" cy="990600"/>
          </a:xfrm>
        </p:spPr>
        <p:txBody>
          <a:bodyPr>
            <a:normAutofit/>
          </a:bodyPr>
          <a:lstStyle/>
          <a:p>
            <a:pPr algn="ctr"/>
            <a:r>
              <a:rPr lang="en-US" sz="4000" b="1" dirty="0">
                <a:solidFill>
                  <a:srgbClr val="800000"/>
                </a:solidFill>
              </a:rPr>
              <a:t>RefWorks</a:t>
            </a:r>
          </a:p>
        </p:txBody>
      </p:sp>
      <p:sp>
        <p:nvSpPr>
          <p:cNvPr id="3" name="Content Placeholder 2"/>
          <p:cNvSpPr>
            <a:spLocks noGrp="1"/>
          </p:cNvSpPr>
          <p:nvPr>
            <p:ph idx="1"/>
          </p:nvPr>
        </p:nvSpPr>
        <p:spPr>
          <a:xfrm>
            <a:off x="2780145" y="1691903"/>
            <a:ext cx="6566435" cy="4764315"/>
          </a:xfrm>
        </p:spPr>
        <p:txBody>
          <a:bodyPr>
            <a:normAutofit fontScale="85000" lnSpcReduction="20000"/>
          </a:bodyPr>
          <a:lstStyle/>
          <a:p>
            <a:pPr marL="0" indent="0">
              <a:buNone/>
            </a:pPr>
            <a:endParaRPr lang="en-US" sz="1000" dirty="0">
              <a:solidFill>
                <a:srgbClr val="004DB4"/>
              </a:solidFill>
            </a:endParaRPr>
          </a:p>
          <a:p>
            <a:pPr marL="0" indent="0">
              <a:buNone/>
            </a:pPr>
            <a:r>
              <a:rPr lang="en-US" sz="2900" dirty="0" smtClean="0">
                <a:solidFill>
                  <a:srgbClr val="004DB4"/>
                </a:solidFill>
              </a:rPr>
              <a:t>For remote access to RefWorks: </a:t>
            </a:r>
          </a:p>
          <a:p>
            <a:pPr marL="0" indent="0">
              <a:buNone/>
            </a:pPr>
            <a:r>
              <a:rPr lang="en-US" sz="2900" dirty="0" smtClean="0">
                <a:solidFill>
                  <a:srgbClr val="004DB4"/>
                </a:solidFill>
              </a:rPr>
              <a:t> </a:t>
            </a:r>
          </a:p>
          <a:p>
            <a:pPr>
              <a:buFont typeface="Wingdings" panose="05000000000000000000" pitchFamily="2" charset="2"/>
              <a:buChar char="Ø"/>
            </a:pPr>
            <a:r>
              <a:rPr lang="en-US" sz="2900" dirty="0">
                <a:solidFill>
                  <a:srgbClr val="004DB4"/>
                </a:solidFill>
              </a:rPr>
              <a:t>U</a:t>
            </a:r>
            <a:r>
              <a:rPr lang="en-US" sz="2900" dirty="0" smtClean="0">
                <a:solidFill>
                  <a:srgbClr val="004DB4"/>
                </a:solidFill>
              </a:rPr>
              <a:t>se the University’s </a:t>
            </a:r>
            <a:r>
              <a:rPr lang="en-US" sz="2900" dirty="0" err="1" smtClean="0">
                <a:solidFill>
                  <a:srgbClr val="004DB4"/>
                </a:solidFill>
              </a:rPr>
              <a:t>GroupCode</a:t>
            </a:r>
            <a:r>
              <a:rPr lang="en-US" sz="2900" dirty="0" smtClean="0">
                <a:solidFill>
                  <a:srgbClr val="004DB4"/>
                </a:solidFill>
              </a:rPr>
              <a:t> to complete login:</a:t>
            </a:r>
          </a:p>
          <a:p>
            <a:pPr marL="0" indent="0">
              <a:buNone/>
            </a:pPr>
            <a:endParaRPr lang="en-US" sz="2400" dirty="0" smtClean="0">
              <a:solidFill>
                <a:srgbClr val="004DB4"/>
              </a:solidFill>
            </a:endParaRPr>
          </a:p>
          <a:p>
            <a:pPr marL="0" indent="0">
              <a:buNone/>
            </a:pPr>
            <a:r>
              <a:rPr lang="en-US" sz="2400" dirty="0" smtClean="0">
                <a:solidFill>
                  <a:srgbClr val="004DB4"/>
                </a:solidFill>
              </a:rPr>
              <a:t>		</a:t>
            </a:r>
            <a:r>
              <a:rPr lang="en-US" sz="3300" b="1" dirty="0" err="1" smtClean="0">
                <a:solidFill>
                  <a:srgbClr val="004DB4"/>
                </a:solidFill>
              </a:rPr>
              <a:t>RWUDetroitMer</a:t>
            </a:r>
            <a:endParaRPr lang="en-US" sz="3300" b="1" dirty="0">
              <a:solidFill>
                <a:srgbClr val="004DB4"/>
              </a:solidFill>
            </a:endParaRPr>
          </a:p>
          <a:p>
            <a:endParaRPr lang="en-US" sz="2400" dirty="0" smtClean="0">
              <a:solidFill>
                <a:srgbClr val="004DB4"/>
              </a:solidFill>
            </a:endParaRPr>
          </a:p>
          <a:p>
            <a:pPr>
              <a:buFont typeface="Wingdings" panose="05000000000000000000" pitchFamily="2" charset="2"/>
              <a:buChar char="Ø"/>
            </a:pPr>
            <a:r>
              <a:rPr lang="en-US" sz="2900" dirty="0" smtClean="0">
                <a:solidFill>
                  <a:srgbClr val="004DB4"/>
                </a:solidFill>
              </a:rPr>
              <a:t>It’s </a:t>
            </a:r>
            <a:r>
              <a:rPr lang="en-US" sz="2900" dirty="0">
                <a:solidFill>
                  <a:srgbClr val="004DB4"/>
                </a:solidFill>
              </a:rPr>
              <a:t>case </a:t>
            </a:r>
            <a:r>
              <a:rPr lang="en-US" sz="2900" dirty="0" smtClean="0">
                <a:solidFill>
                  <a:srgbClr val="004DB4"/>
                </a:solidFill>
              </a:rPr>
              <a:t>sensitive!</a:t>
            </a:r>
            <a:endParaRPr lang="en-US" sz="2900" dirty="0">
              <a:solidFill>
                <a:srgbClr val="004DB4"/>
              </a:solidFill>
            </a:endParaRPr>
          </a:p>
          <a:p>
            <a:endParaRPr lang="en-US" sz="2900" dirty="0" smtClean="0">
              <a:solidFill>
                <a:srgbClr val="004DB4"/>
              </a:solidFill>
            </a:endParaRPr>
          </a:p>
          <a:p>
            <a:endParaRPr lang="en-US" sz="1300" dirty="0">
              <a:solidFill>
                <a:srgbClr val="004DB4"/>
              </a:solidFill>
            </a:endParaRPr>
          </a:p>
          <a:p>
            <a:pPr marL="457200" lvl="1" indent="0">
              <a:buNone/>
            </a:pPr>
            <a:endParaRPr lang="en-US" sz="2000" dirty="0">
              <a:solidFill>
                <a:schemeClr val="accent2">
                  <a:lumMod val="50000"/>
                </a:schemeClr>
              </a:solidFill>
            </a:endParaRPr>
          </a:p>
          <a:p>
            <a:pPr marL="457200" lvl="1" indent="0">
              <a:buNone/>
            </a:pPr>
            <a:endParaRPr lang="en-US" sz="2000" dirty="0" smtClean="0">
              <a:solidFill>
                <a:schemeClr val="accent2">
                  <a:lumMod val="50000"/>
                </a:schemeClr>
              </a:solidFill>
            </a:endParaRPr>
          </a:p>
          <a:p>
            <a:pPr marL="457200" lvl="1" indent="0">
              <a:buNone/>
            </a:pPr>
            <a:r>
              <a:rPr lang="en-US" sz="2000" dirty="0" smtClean="0">
                <a:solidFill>
                  <a:schemeClr val="accent2">
                    <a:lumMod val="50000"/>
                  </a:schemeClr>
                </a:solidFill>
              </a:rPr>
              <a:t> </a:t>
            </a: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4" name="Picture 3"/>
          <p:cNvPicPr>
            <a:picLocks noChangeAspect="1"/>
          </p:cNvPicPr>
          <p:nvPr/>
        </p:nvPicPr>
        <p:blipFill>
          <a:blip r:embed="rId3"/>
          <a:stretch>
            <a:fillRect/>
          </a:stretch>
        </p:blipFill>
        <p:spPr>
          <a:xfrm>
            <a:off x="0" y="365497"/>
            <a:ext cx="12192000" cy="603282"/>
          </a:xfrm>
          <a:prstGeom prst="rect">
            <a:avLst/>
          </a:prstGeom>
          <a:solidFill>
            <a:srgbClr val="0070C0"/>
          </a:solidFill>
        </p:spPr>
      </p:pic>
    </p:spTree>
    <p:extLst>
      <p:ext uri="{BB962C8B-B14F-4D97-AF65-F5344CB8AC3E}">
        <p14:creationId xmlns:p14="http://schemas.microsoft.com/office/powerpoint/2010/main" val="385343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30" y="957845"/>
            <a:ext cx="10972800" cy="990600"/>
          </a:xfrm>
        </p:spPr>
        <p:txBody>
          <a:bodyPr>
            <a:normAutofit/>
          </a:bodyPr>
          <a:lstStyle/>
          <a:p>
            <a:pPr algn="ctr"/>
            <a:r>
              <a:rPr lang="en-US" sz="4000" b="1" dirty="0">
                <a:solidFill>
                  <a:srgbClr val="800000"/>
                </a:solidFill>
              </a:rPr>
              <a:t>Tutorials in RefWorks</a:t>
            </a:r>
            <a:endParaRPr lang="en-US" sz="4000" dirty="0">
              <a:solidFill>
                <a:srgbClr val="800000"/>
              </a:solidFill>
            </a:endParaRPr>
          </a:p>
        </p:txBody>
      </p:sp>
      <p:sp>
        <p:nvSpPr>
          <p:cNvPr id="3" name="Content Placeholder 2"/>
          <p:cNvSpPr>
            <a:spLocks noGrp="1"/>
          </p:cNvSpPr>
          <p:nvPr>
            <p:ph idx="1"/>
          </p:nvPr>
        </p:nvSpPr>
        <p:spPr>
          <a:xfrm>
            <a:off x="2453951" y="1595535"/>
            <a:ext cx="7212563" cy="4530629"/>
          </a:xfrm>
        </p:spPr>
        <p:txBody>
          <a:bodyPr>
            <a:normAutofit/>
          </a:bodyPr>
          <a:lstStyle/>
          <a:p>
            <a:pPr marL="0" indent="0">
              <a:buNone/>
            </a:pPr>
            <a:endParaRPr lang="en-US" sz="2400" dirty="0" smtClean="0">
              <a:solidFill>
                <a:schemeClr val="accent2">
                  <a:lumMod val="50000"/>
                </a:schemeClr>
              </a:solidFill>
            </a:endParaRPr>
          </a:p>
          <a:p>
            <a:pPr marL="0" indent="0">
              <a:buNone/>
            </a:pPr>
            <a:endParaRPr lang="en-US" sz="2400" dirty="0" smtClean="0">
              <a:solidFill>
                <a:schemeClr val="accent2">
                  <a:lumMod val="50000"/>
                </a:schemeClr>
              </a:solidFill>
            </a:endParaRPr>
          </a:p>
          <a:p>
            <a:pPr marL="0" indent="0">
              <a:buNone/>
            </a:pPr>
            <a:r>
              <a:rPr lang="en-US" sz="2400" dirty="0" smtClean="0">
                <a:solidFill>
                  <a:srgbClr val="004DB4"/>
                </a:solidFill>
              </a:rPr>
              <a:t>For </a:t>
            </a:r>
            <a:r>
              <a:rPr lang="en-US" sz="2400" dirty="0">
                <a:solidFill>
                  <a:srgbClr val="004DB4"/>
                </a:solidFill>
              </a:rPr>
              <a:t>more help using </a:t>
            </a:r>
            <a:r>
              <a:rPr lang="en-US" sz="2400" dirty="0" smtClean="0">
                <a:solidFill>
                  <a:srgbClr val="004DB4"/>
                </a:solidFill>
              </a:rPr>
              <a:t>RefWorks </a:t>
            </a:r>
          </a:p>
          <a:p>
            <a:pPr marL="0" indent="0">
              <a:buNone/>
            </a:pPr>
            <a:endParaRPr lang="en-US" sz="1400" dirty="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Help</a:t>
            </a: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4" name="Picture 3"/>
          <p:cNvPicPr>
            <a:picLocks noChangeAspect="1"/>
          </p:cNvPicPr>
          <p:nvPr/>
        </p:nvPicPr>
        <p:blipFill>
          <a:blip r:embed="rId3"/>
          <a:stretch>
            <a:fillRect/>
          </a:stretch>
        </p:blipFill>
        <p:spPr>
          <a:xfrm>
            <a:off x="3611739" y="4139406"/>
            <a:ext cx="5063183" cy="1237667"/>
          </a:xfrm>
          <a:prstGeom prst="rect">
            <a:avLst/>
          </a:prstGeom>
          <a:ln w="19050">
            <a:solidFill>
              <a:schemeClr val="accent2">
                <a:lumMod val="50000"/>
              </a:schemeClr>
            </a:solidFill>
          </a:ln>
        </p:spPr>
      </p:pic>
      <p:cxnSp>
        <p:nvCxnSpPr>
          <p:cNvPr id="6" name="Straight Arrow Connector 5"/>
          <p:cNvCxnSpPr/>
          <p:nvPr/>
        </p:nvCxnSpPr>
        <p:spPr>
          <a:xfrm flipH="1">
            <a:off x="8360229" y="4329404"/>
            <a:ext cx="177281" cy="6344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1" y="354563"/>
            <a:ext cx="12192000" cy="603282"/>
          </a:xfrm>
          <a:prstGeom prst="rect">
            <a:avLst/>
          </a:prstGeom>
          <a:solidFill>
            <a:srgbClr val="0070C0"/>
          </a:solidFill>
        </p:spPr>
      </p:pic>
    </p:spTree>
    <p:extLst>
      <p:ext uri="{BB962C8B-B14F-4D97-AF65-F5344CB8AC3E}">
        <p14:creationId xmlns:p14="http://schemas.microsoft.com/office/powerpoint/2010/main" val="3390869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91" y="957845"/>
            <a:ext cx="12192000" cy="990600"/>
          </a:xfrm>
        </p:spPr>
        <p:txBody>
          <a:bodyPr>
            <a:normAutofit/>
          </a:bodyPr>
          <a:lstStyle/>
          <a:p>
            <a:pPr algn="ctr"/>
            <a:r>
              <a:rPr lang="en-US" sz="4000" b="1" dirty="0">
                <a:solidFill>
                  <a:srgbClr val="800000"/>
                </a:solidFill>
              </a:rPr>
              <a:t>Tutorials in RefWorks</a:t>
            </a:r>
          </a:p>
        </p:txBody>
      </p:sp>
      <p:sp>
        <p:nvSpPr>
          <p:cNvPr id="3" name="Content Placeholder 2"/>
          <p:cNvSpPr>
            <a:spLocks noGrp="1"/>
          </p:cNvSpPr>
          <p:nvPr>
            <p:ph idx="1"/>
          </p:nvPr>
        </p:nvSpPr>
        <p:spPr>
          <a:xfrm>
            <a:off x="3276600" y="1600201"/>
            <a:ext cx="5638800" cy="5012472"/>
          </a:xfrm>
        </p:spPr>
        <p:txBody>
          <a:bodyPr>
            <a:normAutofit/>
          </a:bodyPr>
          <a:lstStyle/>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sp>
        <p:nvSpPr>
          <p:cNvPr id="5" name="TextBox 4"/>
          <p:cNvSpPr txBox="1"/>
          <p:nvPr/>
        </p:nvSpPr>
        <p:spPr>
          <a:xfrm>
            <a:off x="2682910" y="1600201"/>
            <a:ext cx="8017726" cy="1938992"/>
          </a:xfrm>
          <a:prstGeom prst="rect">
            <a:avLst/>
          </a:prstGeom>
          <a:noFill/>
        </p:spPr>
        <p:txBody>
          <a:bodyPr wrap="square" rtlCol="0">
            <a:spAutoFit/>
          </a:bodyPr>
          <a:lstStyle/>
          <a:p>
            <a:endParaRPr lang="en-US" sz="2400" dirty="0" smtClean="0">
              <a:solidFill>
                <a:schemeClr val="accent2">
                  <a:lumMod val="50000"/>
                </a:schemeClr>
              </a:solidFill>
            </a:endParaRPr>
          </a:p>
          <a:p>
            <a:endParaRPr lang="en-US" sz="2400" dirty="0" smtClean="0">
              <a:solidFill>
                <a:schemeClr val="accent2">
                  <a:lumMod val="50000"/>
                </a:schemeClr>
              </a:solidFill>
            </a:endParaRPr>
          </a:p>
          <a:p>
            <a:pPr marL="342900" indent="-342900">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Tutorial</a:t>
            </a:r>
          </a:p>
          <a:p>
            <a:pPr marL="342900" indent="-342900">
              <a:buFont typeface="Wingdings" panose="05000000000000000000" pitchFamily="2" charset="2"/>
              <a:buChar char="Ø"/>
            </a:pPr>
            <a:endParaRPr lang="en-US" sz="2400" dirty="0" smtClean="0">
              <a:solidFill>
                <a:srgbClr val="004DB4"/>
              </a:solidFill>
            </a:endParaRPr>
          </a:p>
          <a:p>
            <a:pPr marL="342900" indent="-342900">
              <a:buFont typeface="Wingdings" panose="05000000000000000000" pitchFamily="2" charset="2"/>
              <a:buChar char="Ø"/>
            </a:pPr>
            <a:r>
              <a:rPr lang="en-US" sz="2400" dirty="0" smtClean="0">
                <a:solidFill>
                  <a:srgbClr val="004DB4"/>
                </a:solidFill>
              </a:rPr>
              <a:t>Watch YouTube videos</a:t>
            </a:r>
            <a:endParaRPr lang="en-US" sz="2400" dirty="0">
              <a:solidFill>
                <a:srgbClr val="004DB4"/>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201114" y="3736055"/>
            <a:ext cx="1789771" cy="1931019"/>
          </a:xfrm>
          <a:prstGeom prst="rect">
            <a:avLst/>
          </a:prstGeom>
          <a:noFill/>
          <a:ln w="19050" cmpd="sng">
            <a:solidFill>
              <a:srgbClr val="000000"/>
            </a:solidFill>
            <a:miter lim="800000"/>
            <a:headEnd/>
            <a:tailEnd/>
          </a:ln>
          <a:effectLst/>
        </p:spPr>
      </p:pic>
      <p:cxnSp>
        <p:nvCxnSpPr>
          <p:cNvPr id="8" name="Straight Arrow Connector 7"/>
          <p:cNvCxnSpPr/>
          <p:nvPr/>
        </p:nvCxnSpPr>
        <p:spPr>
          <a:xfrm flipH="1">
            <a:off x="6095999" y="3844383"/>
            <a:ext cx="415385" cy="5241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 y="354563"/>
            <a:ext cx="12192000" cy="603282"/>
          </a:xfrm>
          <a:prstGeom prst="rect">
            <a:avLst/>
          </a:prstGeom>
          <a:solidFill>
            <a:srgbClr val="0070C0"/>
          </a:solidFill>
        </p:spPr>
      </p:pic>
    </p:spTree>
    <p:extLst>
      <p:ext uri="{BB962C8B-B14F-4D97-AF65-F5344CB8AC3E}">
        <p14:creationId xmlns:p14="http://schemas.microsoft.com/office/powerpoint/2010/main" val="49630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56204"/>
            <a:ext cx="10972800" cy="990600"/>
          </a:xfrm>
        </p:spPr>
        <p:txBody>
          <a:bodyPr>
            <a:normAutofit fontScale="90000"/>
          </a:bodyPr>
          <a:lstStyle/>
          <a:p>
            <a:pPr algn="ctr"/>
            <a:r>
              <a:rPr lang="en-US" sz="4000" b="1" dirty="0" smtClean="0">
                <a:solidFill>
                  <a:srgbClr val="0070C0"/>
                </a:solidFill>
              </a:rPr>
              <a:t/>
            </a:r>
            <a:br>
              <a:rPr lang="en-US" sz="4000" b="1" dirty="0" smtClean="0">
                <a:solidFill>
                  <a:srgbClr val="0070C0"/>
                </a:solidFill>
              </a:rPr>
            </a:br>
            <a:r>
              <a:rPr lang="en-US" sz="4400" b="1" dirty="0" smtClean="0">
                <a:solidFill>
                  <a:srgbClr val="800000"/>
                </a:solidFill>
              </a:rPr>
              <a:t>Creating </a:t>
            </a:r>
            <a:r>
              <a:rPr lang="en-US" sz="4400" b="1" dirty="0">
                <a:solidFill>
                  <a:srgbClr val="800000"/>
                </a:solidFill>
              </a:rPr>
              <a:t>Folders in RefWorks </a:t>
            </a:r>
            <a:endParaRPr lang="en-US" sz="4000" dirty="0">
              <a:solidFill>
                <a:srgbClr val="800000"/>
              </a:solidFill>
            </a:endParaRPr>
          </a:p>
        </p:txBody>
      </p:sp>
      <p:sp>
        <p:nvSpPr>
          <p:cNvPr id="3" name="Content Placeholder 2"/>
          <p:cNvSpPr>
            <a:spLocks noGrp="1"/>
          </p:cNvSpPr>
          <p:nvPr>
            <p:ph idx="1"/>
          </p:nvPr>
        </p:nvSpPr>
        <p:spPr>
          <a:xfrm>
            <a:off x="2453951" y="1595535"/>
            <a:ext cx="7212563" cy="4530629"/>
          </a:xfrm>
        </p:spPr>
        <p:txBody>
          <a:bodyPr>
            <a:normAutofit/>
          </a:bodyPr>
          <a:lstStyle/>
          <a:p>
            <a:pPr marL="0" indent="0">
              <a:buNone/>
            </a:pPr>
            <a:endParaRPr lang="en-US" sz="2400" dirty="0" smtClean="0">
              <a:solidFill>
                <a:schemeClr val="accent2">
                  <a:lumMod val="50000"/>
                </a:schemeClr>
              </a:solidFill>
            </a:endParaRPr>
          </a:p>
          <a:p>
            <a:pPr marL="0" indent="0">
              <a:buNone/>
            </a:pPr>
            <a:endParaRPr lang="en-US" sz="1100" dirty="0" smtClean="0">
              <a:solidFill>
                <a:srgbClr val="C13025"/>
              </a:solidFill>
            </a:endParaRPr>
          </a:p>
          <a:p>
            <a:pPr marL="0" indent="0">
              <a:buNone/>
            </a:pPr>
            <a:r>
              <a:rPr lang="en-US" sz="2400" dirty="0" smtClean="0">
                <a:solidFill>
                  <a:srgbClr val="004DB4"/>
                </a:solidFill>
              </a:rPr>
              <a:t>Create a folder </a:t>
            </a:r>
            <a:r>
              <a:rPr lang="en-US" sz="2400" dirty="0">
                <a:solidFill>
                  <a:srgbClr val="004DB4"/>
                </a:solidFill>
              </a:rPr>
              <a:t>to place all your </a:t>
            </a:r>
            <a:r>
              <a:rPr lang="en-US" sz="2400" dirty="0" smtClean="0">
                <a:solidFill>
                  <a:srgbClr val="004DB4"/>
                </a:solidFill>
              </a:rPr>
              <a:t>citations</a:t>
            </a:r>
          </a:p>
          <a:p>
            <a:pPr marL="0" indent="0">
              <a:buNone/>
            </a:pPr>
            <a:endParaRPr lang="en-US" sz="1600" dirty="0" smtClean="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dirty="0">
                <a:solidFill>
                  <a:srgbClr val="004DB4"/>
                </a:solidFill>
              </a:rPr>
              <a:t>New Folder</a:t>
            </a:r>
            <a:r>
              <a:rPr lang="en-US" sz="2400" dirty="0" smtClean="0">
                <a:solidFill>
                  <a:srgbClr val="004DB4"/>
                </a:solidFill>
              </a:rPr>
              <a:t>:</a:t>
            </a: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4" name="Picture 3"/>
          <p:cNvPicPr/>
          <p:nvPr/>
        </p:nvPicPr>
        <p:blipFill>
          <a:blip r:embed="rId3"/>
          <a:stretch>
            <a:fillRect/>
          </a:stretch>
        </p:blipFill>
        <p:spPr>
          <a:xfrm>
            <a:off x="3632641" y="3940832"/>
            <a:ext cx="4661211" cy="692580"/>
          </a:xfrm>
          <a:prstGeom prst="rect">
            <a:avLst/>
          </a:prstGeom>
          <a:ln w="19050">
            <a:solidFill>
              <a:schemeClr val="accent2">
                <a:lumMod val="50000"/>
              </a:schemeClr>
            </a:solidFill>
          </a:ln>
        </p:spPr>
      </p:pic>
      <p:cxnSp>
        <p:nvCxnSpPr>
          <p:cNvPr id="6" name="Straight Arrow Connector 5"/>
          <p:cNvCxnSpPr/>
          <p:nvPr/>
        </p:nvCxnSpPr>
        <p:spPr>
          <a:xfrm flipH="1">
            <a:off x="4525380" y="3674236"/>
            <a:ext cx="307910" cy="3732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 y="354563"/>
            <a:ext cx="12192000" cy="603282"/>
          </a:xfrm>
          <a:prstGeom prst="rect">
            <a:avLst/>
          </a:prstGeom>
          <a:solidFill>
            <a:srgbClr val="0070C0"/>
          </a:solidFill>
        </p:spPr>
      </p:pic>
    </p:spTree>
    <p:extLst>
      <p:ext uri="{BB962C8B-B14F-4D97-AF65-F5344CB8AC3E}">
        <p14:creationId xmlns:p14="http://schemas.microsoft.com/office/powerpoint/2010/main" val="3561989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04" y="990139"/>
            <a:ext cx="10972800" cy="990600"/>
          </a:xfrm>
        </p:spPr>
        <p:txBody>
          <a:bodyPr>
            <a:normAutofit/>
          </a:bodyPr>
          <a:lstStyle/>
          <a:p>
            <a:pPr algn="ctr"/>
            <a:r>
              <a:rPr lang="en-US" sz="4000" b="1" dirty="0">
                <a:solidFill>
                  <a:srgbClr val="800000"/>
                </a:solidFill>
              </a:rPr>
              <a:t>Creating Folders in RefWorks </a:t>
            </a:r>
          </a:p>
        </p:txBody>
      </p:sp>
      <p:sp>
        <p:nvSpPr>
          <p:cNvPr id="3" name="Content Placeholder 2"/>
          <p:cNvSpPr>
            <a:spLocks noGrp="1"/>
          </p:cNvSpPr>
          <p:nvPr>
            <p:ph idx="1"/>
          </p:nvPr>
        </p:nvSpPr>
        <p:spPr>
          <a:xfrm>
            <a:off x="1728439" y="1600200"/>
            <a:ext cx="8822330" cy="5257799"/>
          </a:xfrm>
        </p:spPr>
        <p:txBody>
          <a:bodyPr>
            <a:normAutofit/>
          </a:bodyPr>
          <a:lstStyle/>
          <a:p>
            <a:pPr marL="0" indent="0">
              <a:buNone/>
            </a:pPr>
            <a:endParaRPr lang="en-US" sz="2400" dirty="0" smtClean="0">
              <a:solidFill>
                <a:srgbClr val="C13025"/>
              </a:solidFill>
            </a:endParaRPr>
          </a:p>
          <a:p>
            <a:pPr marL="0" indent="0">
              <a:buNone/>
            </a:pPr>
            <a:r>
              <a:rPr lang="en-US" sz="2400" dirty="0" smtClean="0">
                <a:solidFill>
                  <a:srgbClr val="004DB4"/>
                </a:solidFill>
              </a:rPr>
              <a:t>Give folder </a:t>
            </a:r>
            <a:r>
              <a:rPr lang="en-US" sz="2400" dirty="0">
                <a:solidFill>
                  <a:srgbClr val="004DB4"/>
                </a:solidFill>
              </a:rPr>
              <a:t>a name: </a:t>
            </a:r>
            <a:r>
              <a:rPr lang="en-US" sz="2400" dirty="0" smtClean="0">
                <a:solidFill>
                  <a:srgbClr val="004DB4"/>
                </a:solidFill>
              </a:rPr>
              <a:t> name </a:t>
            </a:r>
            <a:r>
              <a:rPr lang="en-US" sz="2400" dirty="0">
                <a:solidFill>
                  <a:srgbClr val="004DB4"/>
                </a:solidFill>
              </a:rPr>
              <a:t>of </a:t>
            </a:r>
            <a:r>
              <a:rPr lang="en-US" sz="2400" dirty="0" smtClean="0">
                <a:solidFill>
                  <a:srgbClr val="004DB4"/>
                </a:solidFill>
              </a:rPr>
              <a:t>class</a:t>
            </a:r>
            <a:r>
              <a:rPr lang="en-US" sz="2400" dirty="0">
                <a:solidFill>
                  <a:srgbClr val="004DB4"/>
                </a:solidFill>
              </a:rPr>
              <a:t>, </a:t>
            </a:r>
            <a:r>
              <a:rPr lang="en-US" sz="2400" dirty="0" smtClean="0">
                <a:solidFill>
                  <a:srgbClr val="004DB4"/>
                </a:solidFill>
              </a:rPr>
              <a:t>instructor</a:t>
            </a:r>
            <a:r>
              <a:rPr lang="en-US" sz="2400" dirty="0">
                <a:solidFill>
                  <a:srgbClr val="004DB4"/>
                </a:solidFill>
              </a:rPr>
              <a:t>, </a:t>
            </a:r>
            <a:r>
              <a:rPr lang="en-US" sz="2400" dirty="0" smtClean="0">
                <a:solidFill>
                  <a:srgbClr val="004DB4"/>
                </a:solidFill>
              </a:rPr>
              <a:t>or topic </a:t>
            </a:r>
            <a:r>
              <a:rPr lang="en-US" sz="2400" dirty="0">
                <a:solidFill>
                  <a:srgbClr val="004DB4"/>
                </a:solidFill>
              </a:rPr>
              <a:t>of </a:t>
            </a:r>
            <a:r>
              <a:rPr lang="en-US" sz="2400" dirty="0" smtClean="0">
                <a:solidFill>
                  <a:srgbClr val="004DB4"/>
                </a:solidFill>
              </a:rPr>
              <a:t>paper  </a:t>
            </a:r>
          </a:p>
          <a:p>
            <a:endParaRPr lang="en-US" sz="2400" dirty="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Create</a:t>
            </a:r>
            <a:endParaRPr lang="en-US" sz="2400" dirty="0">
              <a:solidFill>
                <a:srgbClr val="004DB4"/>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19" name="Picture 18"/>
          <p:cNvPicPr/>
          <p:nvPr/>
        </p:nvPicPr>
        <p:blipFill>
          <a:blip r:embed="rId3"/>
          <a:stretch>
            <a:fillRect/>
          </a:stretch>
        </p:blipFill>
        <p:spPr>
          <a:xfrm>
            <a:off x="3870331" y="3791415"/>
            <a:ext cx="4538546" cy="1940312"/>
          </a:xfrm>
          <a:prstGeom prst="rect">
            <a:avLst/>
          </a:prstGeom>
          <a:ln w="19050">
            <a:solidFill>
              <a:schemeClr val="accent2">
                <a:lumMod val="50000"/>
              </a:schemeClr>
            </a:solidFill>
          </a:ln>
        </p:spPr>
      </p:pic>
      <p:cxnSp>
        <p:nvCxnSpPr>
          <p:cNvPr id="18" name="Straight Arrow Connector 17"/>
          <p:cNvCxnSpPr/>
          <p:nvPr/>
        </p:nvCxnSpPr>
        <p:spPr>
          <a:xfrm flipH="1">
            <a:off x="7616283" y="4761571"/>
            <a:ext cx="223024" cy="45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1" y="354563"/>
            <a:ext cx="12192000" cy="603282"/>
          </a:xfrm>
          <a:prstGeom prst="rect">
            <a:avLst/>
          </a:prstGeom>
          <a:solidFill>
            <a:srgbClr val="0070C0"/>
          </a:solidFill>
        </p:spPr>
      </p:pic>
    </p:spTree>
    <p:extLst>
      <p:ext uri="{BB962C8B-B14F-4D97-AF65-F5344CB8AC3E}">
        <p14:creationId xmlns:p14="http://schemas.microsoft.com/office/powerpoint/2010/main" val="2605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04" y="789878"/>
            <a:ext cx="10972800" cy="990600"/>
          </a:xfrm>
        </p:spPr>
        <p:txBody>
          <a:bodyPr>
            <a:normAutofit/>
          </a:bodyPr>
          <a:lstStyle/>
          <a:p>
            <a:pPr algn="ctr"/>
            <a:r>
              <a:rPr lang="en-US" sz="4000" b="1" dirty="0" smtClean="0">
                <a:solidFill>
                  <a:srgbClr val="800000"/>
                </a:solidFill>
              </a:rPr>
              <a:t>Imported Citations</a:t>
            </a:r>
            <a:endParaRPr lang="en-US" sz="4000" b="1" dirty="0">
              <a:solidFill>
                <a:srgbClr val="800000"/>
              </a:solidFill>
            </a:endParaRPr>
          </a:p>
        </p:txBody>
      </p:sp>
      <p:sp>
        <p:nvSpPr>
          <p:cNvPr id="3" name="Content Placeholder 2"/>
          <p:cNvSpPr>
            <a:spLocks noGrp="1"/>
          </p:cNvSpPr>
          <p:nvPr>
            <p:ph idx="1"/>
          </p:nvPr>
        </p:nvSpPr>
        <p:spPr>
          <a:xfrm>
            <a:off x="1728439" y="1600200"/>
            <a:ext cx="8822330" cy="5257799"/>
          </a:xfrm>
        </p:spPr>
        <p:txBody>
          <a:bodyPr>
            <a:normAutofit/>
          </a:bodyPr>
          <a:lstStyle/>
          <a:p>
            <a:pPr marL="0" indent="0">
              <a:buNone/>
            </a:pPr>
            <a:endParaRPr lang="en-US" sz="2400" dirty="0" smtClean="0">
              <a:solidFill>
                <a:srgbClr val="C13025"/>
              </a:solidFill>
            </a:endParaRPr>
          </a:p>
          <a:p>
            <a:pPr lvl="2">
              <a:buFont typeface="Wingdings" panose="05000000000000000000" pitchFamily="2" charset="2"/>
              <a:buChar char="Ø"/>
            </a:pPr>
            <a:r>
              <a:rPr lang="en-US" dirty="0" smtClean="0">
                <a:solidFill>
                  <a:srgbClr val="004DB4"/>
                </a:solidFill>
              </a:rPr>
              <a:t>Put check </a:t>
            </a:r>
            <a:r>
              <a:rPr lang="en-US" dirty="0">
                <a:solidFill>
                  <a:srgbClr val="004DB4"/>
                </a:solidFill>
              </a:rPr>
              <a:t>mark </a:t>
            </a:r>
            <a:r>
              <a:rPr lang="en-US" dirty="0" smtClean="0">
                <a:solidFill>
                  <a:srgbClr val="004DB4"/>
                </a:solidFill>
              </a:rPr>
              <a:t>by </a:t>
            </a:r>
            <a:r>
              <a:rPr lang="en-US" dirty="0">
                <a:solidFill>
                  <a:srgbClr val="004DB4"/>
                </a:solidFill>
              </a:rPr>
              <a:t>each citation </a:t>
            </a:r>
            <a:r>
              <a:rPr lang="en-US" dirty="0" smtClean="0">
                <a:solidFill>
                  <a:srgbClr val="004DB4"/>
                </a:solidFill>
              </a:rPr>
              <a:t>to </a:t>
            </a:r>
            <a:r>
              <a:rPr lang="en-US" dirty="0">
                <a:solidFill>
                  <a:srgbClr val="004DB4"/>
                </a:solidFill>
              </a:rPr>
              <a:t>place in </a:t>
            </a:r>
            <a:r>
              <a:rPr lang="en-US" dirty="0" smtClean="0">
                <a:solidFill>
                  <a:srgbClr val="004DB4"/>
                </a:solidFill>
              </a:rPr>
              <a:t>newly created folder</a:t>
            </a:r>
            <a:endParaRPr lang="en-US" dirty="0">
              <a:solidFill>
                <a:srgbClr val="004DB4"/>
              </a:solidFill>
            </a:endParaRPr>
          </a:p>
          <a:p>
            <a:endParaRPr lang="en-US" sz="2400" dirty="0">
              <a:solidFill>
                <a:schemeClr val="accent2">
                  <a:lumMod val="50000"/>
                </a:schemeClr>
              </a:solidFill>
            </a:endParaRPr>
          </a:p>
          <a:p>
            <a:pPr marL="0" indent="0">
              <a:buNone/>
            </a:pPr>
            <a:endParaRPr lang="en-US" sz="2400" dirty="0">
              <a:solidFill>
                <a:schemeClr val="accent2">
                  <a:lumMod val="50000"/>
                </a:schemeClr>
              </a:solidFill>
            </a:endParaRPr>
          </a:p>
          <a:p>
            <a:pPr marL="0" indent="0">
              <a:buNone/>
            </a:pPr>
            <a:endParaRPr lang="en-US" dirty="0"/>
          </a:p>
        </p:txBody>
      </p:sp>
      <p:pic>
        <p:nvPicPr>
          <p:cNvPr id="6" name="Picture 5"/>
          <p:cNvPicPr>
            <a:picLocks noChangeAspect="1"/>
          </p:cNvPicPr>
          <p:nvPr/>
        </p:nvPicPr>
        <p:blipFill>
          <a:blip r:embed="rId3"/>
          <a:stretch>
            <a:fillRect/>
          </a:stretch>
        </p:blipFill>
        <p:spPr>
          <a:xfrm>
            <a:off x="1" y="354563"/>
            <a:ext cx="12192000" cy="603282"/>
          </a:xfrm>
          <a:prstGeom prst="rect">
            <a:avLst/>
          </a:prstGeom>
          <a:solidFill>
            <a:srgbClr val="0070C0"/>
          </a:solidFill>
        </p:spPr>
      </p:pic>
      <p:pic>
        <p:nvPicPr>
          <p:cNvPr id="7" name="Picture 6"/>
          <p:cNvPicPr/>
          <p:nvPr/>
        </p:nvPicPr>
        <p:blipFill>
          <a:blip r:embed="rId4"/>
          <a:stretch>
            <a:fillRect/>
          </a:stretch>
        </p:blipFill>
        <p:spPr>
          <a:xfrm>
            <a:off x="3418706" y="3262870"/>
            <a:ext cx="5441795" cy="2854712"/>
          </a:xfrm>
          <a:prstGeom prst="rect">
            <a:avLst/>
          </a:prstGeom>
          <a:ln w="19050">
            <a:solidFill>
              <a:srgbClr val="C0504D">
                <a:lumMod val="50000"/>
              </a:srgbClr>
            </a:solidFill>
          </a:ln>
        </p:spPr>
      </p:pic>
      <p:sp>
        <p:nvSpPr>
          <p:cNvPr id="8" name="Oval 7"/>
          <p:cNvSpPr/>
          <p:nvPr/>
        </p:nvSpPr>
        <p:spPr>
          <a:xfrm>
            <a:off x="3335424" y="3209875"/>
            <a:ext cx="438150" cy="425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Comic Sans MS" panose="030F0702030302020204" pitchFamily="66" charset="0"/>
                <a:ea typeface="Times New Roman" panose="02020603050405020304" pitchFamily="18" charset="0"/>
                <a:cs typeface="Times New Roman" panose="02020603050405020304" pitchFamily="18" charset="0"/>
              </a:rPr>
              <a:t> </a:t>
            </a:r>
          </a:p>
        </p:txBody>
      </p:sp>
      <p:sp>
        <p:nvSpPr>
          <p:cNvPr id="9" name="Oval 8"/>
          <p:cNvSpPr/>
          <p:nvPr/>
        </p:nvSpPr>
        <p:spPr>
          <a:xfrm>
            <a:off x="3335424" y="4185819"/>
            <a:ext cx="438150" cy="425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Comic Sans MS" panose="030F0702030302020204" pitchFamily="66" charset="0"/>
                <a:ea typeface="Times New Roman" panose="02020603050405020304" pitchFamily="18" charset="0"/>
                <a:cs typeface="Times New Roman" panose="02020603050405020304" pitchFamily="18" charset="0"/>
              </a:rPr>
              <a:t> </a:t>
            </a:r>
          </a:p>
        </p:txBody>
      </p:sp>
      <p:sp>
        <p:nvSpPr>
          <p:cNvPr id="10" name="Oval 9"/>
          <p:cNvSpPr/>
          <p:nvPr/>
        </p:nvSpPr>
        <p:spPr>
          <a:xfrm>
            <a:off x="3335424" y="5215844"/>
            <a:ext cx="438150" cy="425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Comic Sans MS" panose="030F0702030302020204" pitchFamily="66"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00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04" y="789878"/>
            <a:ext cx="10972800" cy="990600"/>
          </a:xfrm>
          <a:ln>
            <a:noFill/>
          </a:ln>
        </p:spPr>
        <p:txBody>
          <a:bodyPr>
            <a:normAutofit/>
          </a:bodyPr>
          <a:lstStyle/>
          <a:p>
            <a:pPr algn="ctr"/>
            <a:r>
              <a:rPr lang="en-US" sz="4000" b="1" dirty="0" smtClean="0">
                <a:solidFill>
                  <a:srgbClr val="800000"/>
                </a:solidFill>
              </a:rPr>
              <a:t>Putting Citations in Folder</a:t>
            </a:r>
            <a:endParaRPr lang="en-US" sz="4000" b="1" dirty="0">
              <a:solidFill>
                <a:srgbClr val="800000"/>
              </a:solidFill>
            </a:endParaRPr>
          </a:p>
        </p:txBody>
      </p:sp>
      <p:sp>
        <p:nvSpPr>
          <p:cNvPr id="3" name="Content Placeholder 2"/>
          <p:cNvSpPr>
            <a:spLocks noGrp="1"/>
          </p:cNvSpPr>
          <p:nvPr>
            <p:ph idx="1"/>
          </p:nvPr>
        </p:nvSpPr>
        <p:spPr>
          <a:xfrm>
            <a:off x="1728439" y="1600200"/>
            <a:ext cx="8822330" cy="5257799"/>
          </a:xfrm>
        </p:spPr>
        <p:txBody>
          <a:bodyPr>
            <a:normAutofit/>
          </a:bodyPr>
          <a:lstStyle/>
          <a:p>
            <a:pPr marL="0" indent="0">
              <a:buNone/>
            </a:pPr>
            <a:endParaRPr lang="en-US" sz="2400" dirty="0" smtClean="0">
              <a:solidFill>
                <a:srgbClr val="C13025"/>
              </a:solidFill>
            </a:endParaRPr>
          </a:p>
          <a:p>
            <a:pPr>
              <a:buFont typeface="Wingdings" panose="05000000000000000000" pitchFamily="2" charset="2"/>
              <a:buChar char="Ø"/>
            </a:pPr>
            <a:r>
              <a:rPr lang="en-US" sz="2400" dirty="0">
                <a:solidFill>
                  <a:srgbClr val="004DB4"/>
                </a:solidFill>
              </a:rPr>
              <a:t>Click </a:t>
            </a:r>
            <a:r>
              <a:rPr lang="en-US" sz="2400" i="1" u="sng" dirty="0" smtClean="0">
                <a:solidFill>
                  <a:srgbClr val="004DB4"/>
                </a:solidFill>
              </a:rPr>
              <a:t>yellow</a:t>
            </a:r>
            <a:r>
              <a:rPr lang="en-US" sz="2400" dirty="0" smtClean="0">
                <a:solidFill>
                  <a:srgbClr val="004DB4"/>
                </a:solidFill>
              </a:rPr>
              <a:t> </a:t>
            </a:r>
            <a:r>
              <a:rPr lang="en-US" sz="2400" dirty="0">
                <a:solidFill>
                  <a:srgbClr val="004DB4"/>
                </a:solidFill>
              </a:rPr>
              <a:t>folder under </a:t>
            </a:r>
          </a:p>
          <a:p>
            <a:pPr marL="0" indent="0">
              <a:buNone/>
            </a:pPr>
            <a:r>
              <a:rPr lang="en-US" sz="2400" b="1" dirty="0">
                <a:solidFill>
                  <a:srgbClr val="004DB4"/>
                </a:solidFill>
              </a:rPr>
              <a:t>	Organize &amp; Share Folders </a:t>
            </a:r>
            <a:endParaRPr lang="en-US" sz="2400" dirty="0">
              <a:solidFill>
                <a:srgbClr val="004DB4"/>
              </a:solidFill>
            </a:endParaRPr>
          </a:p>
          <a:p>
            <a:endParaRPr lang="en-US" sz="2400" dirty="0">
              <a:solidFill>
                <a:srgbClr val="004DB4"/>
              </a:solidFill>
            </a:endParaRPr>
          </a:p>
          <a:p>
            <a:pPr marL="457200" lvl="1" indent="0">
              <a:buNone/>
            </a:pPr>
            <a:r>
              <a:rPr lang="en-US" sz="2000" dirty="0">
                <a:solidFill>
                  <a:schemeClr val="accent2">
                    <a:lumMod val="50000"/>
                  </a:schemeClr>
                </a:solidFill>
              </a:rPr>
              <a:t>    </a:t>
            </a:r>
          </a:p>
          <a:p>
            <a:pPr lvl="1"/>
            <a:endParaRPr lang="en-US" sz="2000" dirty="0">
              <a:solidFill>
                <a:schemeClr val="accent2">
                  <a:lumMod val="50000"/>
                </a:schemeClr>
              </a:solidFill>
            </a:endParaRPr>
          </a:p>
          <a:p>
            <a:pPr lvl="1"/>
            <a:endParaRPr lang="en-US" sz="2000" dirty="0">
              <a:solidFill>
                <a:schemeClr val="accent2">
                  <a:lumMod val="50000"/>
                </a:schemeClr>
              </a:solidFill>
            </a:endParaRPr>
          </a:p>
          <a:p>
            <a:pPr marL="457200" lvl="1" indent="0">
              <a:buNone/>
            </a:pPr>
            <a:r>
              <a:rPr lang="en-US" sz="2000" dirty="0">
                <a:solidFill>
                  <a:schemeClr val="accent2">
                    <a:lumMod val="50000"/>
                  </a:schemeClr>
                </a:solidFill>
              </a:rPr>
              <a:t>   </a:t>
            </a: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6" name="Picture 5"/>
          <p:cNvPicPr>
            <a:picLocks noChangeAspect="1"/>
          </p:cNvPicPr>
          <p:nvPr/>
        </p:nvPicPr>
        <p:blipFill>
          <a:blip r:embed="rId3"/>
          <a:stretch>
            <a:fillRect/>
          </a:stretch>
        </p:blipFill>
        <p:spPr>
          <a:xfrm>
            <a:off x="1" y="354563"/>
            <a:ext cx="12192000" cy="603282"/>
          </a:xfrm>
          <a:prstGeom prst="rect">
            <a:avLst/>
          </a:prstGeom>
          <a:solidFill>
            <a:srgbClr val="0070C0"/>
          </a:solidFill>
        </p:spPr>
      </p:pic>
      <p:pic>
        <p:nvPicPr>
          <p:cNvPr id="7" name="Picture 6"/>
          <p:cNvPicPr>
            <a:picLocks noChangeAspect="1"/>
          </p:cNvPicPr>
          <p:nvPr/>
        </p:nvPicPr>
        <p:blipFill>
          <a:blip r:embed="rId4"/>
          <a:stretch>
            <a:fillRect/>
          </a:stretch>
        </p:blipFill>
        <p:spPr>
          <a:xfrm>
            <a:off x="3988400" y="3553056"/>
            <a:ext cx="4302407" cy="1532364"/>
          </a:xfrm>
          <a:prstGeom prst="rect">
            <a:avLst/>
          </a:prstGeom>
          <a:ln w="19050">
            <a:solidFill>
              <a:schemeClr val="accent2">
                <a:lumMod val="50000"/>
              </a:schemeClr>
            </a:solidFill>
          </a:ln>
        </p:spPr>
      </p:pic>
      <p:sp>
        <p:nvSpPr>
          <p:cNvPr id="8" name="Oval 7"/>
          <p:cNvSpPr/>
          <p:nvPr/>
        </p:nvSpPr>
        <p:spPr>
          <a:xfrm>
            <a:off x="5572125" y="4257675"/>
            <a:ext cx="619125"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44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9657"/>
            <a:ext cx="10972800" cy="990600"/>
          </a:xfrm>
          <a:solidFill>
            <a:schemeClr val="bg1"/>
          </a:solidFill>
          <a:ln>
            <a:noFill/>
          </a:ln>
        </p:spPr>
        <p:txBody>
          <a:bodyPr>
            <a:normAutofit/>
          </a:bodyPr>
          <a:lstStyle/>
          <a:p>
            <a:pPr algn="ctr"/>
            <a:r>
              <a:rPr lang="en-US" sz="4000" b="1" dirty="0" smtClean="0">
                <a:solidFill>
                  <a:srgbClr val="800000"/>
                </a:solidFill>
              </a:rPr>
              <a:t>Putting Citations in Folder </a:t>
            </a:r>
            <a:endParaRPr lang="en-US" sz="4000" b="1" dirty="0">
              <a:solidFill>
                <a:srgbClr val="1A0604"/>
              </a:solidFill>
            </a:endParaRPr>
          </a:p>
        </p:txBody>
      </p:sp>
      <p:sp>
        <p:nvSpPr>
          <p:cNvPr id="3" name="Content Placeholder 2"/>
          <p:cNvSpPr>
            <a:spLocks noGrp="1"/>
          </p:cNvSpPr>
          <p:nvPr>
            <p:ph idx="1"/>
          </p:nvPr>
        </p:nvSpPr>
        <p:spPr>
          <a:xfrm>
            <a:off x="2722756" y="1971797"/>
            <a:ext cx="7313342" cy="4406701"/>
          </a:xfrm>
        </p:spPr>
        <p:txBody>
          <a:bodyPr>
            <a:normAutofit lnSpcReduction="10000"/>
          </a:bodyPr>
          <a:lstStyle/>
          <a:p>
            <a:pPr marL="0" indent="0">
              <a:buNone/>
            </a:pPr>
            <a:endParaRPr lang="en-US" sz="1200" b="1" dirty="0" smtClean="0">
              <a:solidFill>
                <a:srgbClr val="004DB4"/>
              </a:solidFill>
            </a:endParaRPr>
          </a:p>
          <a:p>
            <a:pPr marL="0" indent="0">
              <a:buNone/>
            </a:pPr>
            <a:r>
              <a:rPr lang="en-US" sz="2400" dirty="0" smtClean="0">
                <a:solidFill>
                  <a:srgbClr val="004DB4"/>
                </a:solidFill>
              </a:rPr>
              <a:t>You </a:t>
            </a:r>
            <a:r>
              <a:rPr lang="en-US" sz="2400" dirty="0">
                <a:solidFill>
                  <a:srgbClr val="004DB4"/>
                </a:solidFill>
              </a:rPr>
              <a:t>should now see Poverty and the Elderly (3</a:t>
            </a:r>
            <a:r>
              <a:rPr lang="en-US" sz="2400" dirty="0" smtClean="0">
                <a:solidFill>
                  <a:srgbClr val="004DB4"/>
                </a:solidFill>
              </a:rPr>
              <a:t>):  </a:t>
            </a:r>
            <a:endParaRPr lang="en-US" sz="2400" dirty="0">
              <a:solidFill>
                <a:srgbClr val="004DB4"/>
              </a:solidFill>
            </a:endParaRPr>
          </a:p>
          <a:p>
            <a:endParaRPr lang="en-US" sz="2400" dirty="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pPr marL="0" indent="0">
              <a:buNone/>
            </a:pPr>
            <a:endParaRPr lang="en-US" dirty="0" smtClean="0"/>
          </a:p>
          <a:p>
            <a:pPr marL="0" indent="0">
              <a:buNone/>
            </a:pPr>
            <a:endParaRPr lang="en-US" dirty="0" smtClean="0"/>
          </a:p>
          <a:p>
            <a:pPr marL="0" indent="0" algn="ctr">
              <a:buNone/>
            </a:pPr>
            <a:endParaRPr lang="en-US" sz="2400" dirty="0" smtClean="0">
              <a:solidFill>
                <a:srgbClr val="004DB4"/>
              </a:solidFill>
            </a:endParaRPr>
          </a:p>
          <a:p>
            <a:pPr marL="0" indent="0">
              <a:buNone/>
            </a:pPr>
            <a:r>
              <a:rPr lang="en-US" sz="2400" dirty="0" smtClean="0">
                <a:solidFill>
                  <a:srgbClr val="004DB4"/>
                </a:solidFill>
              </a:rPr>
              <a:t>All </a:t>
            </a:r>
            <a:r>
              <a:rPr lang="en-US" sz="2400" dirty="0">
                <a:solidFill>
                  <a:srgbClr val="004DB4"/>
                </a:solidFill>
              </a:rPr>
              <a:t>three references are now in that </a:t>
            </a:r>
            <a:r>
              <a:rPr lang="en-US" sz="2400" dirty="0" smtClean="0">
                <a:solidFill>
                  <a:srgbClr val="004DB4"/>
                </a:solidFill>
              </a:rPr>
              <a:t>folder</a:t>
            </a:r>
            <a:endParaRPr lang="en-US" sz="2400" dirty="0">
              <a:solidFill>
                <a:srgbClr val="004DB4"/>
              </a:solidFill>
            </a:endParaRPr>
          </a:p>
        </p:txBody>
      </p:sp>
      <p:pic>
        <p:nvPicPr>
          <p:cNvPr id="7" name="Picture 6"/>
          <p:cNvPicPr/>
          <p:nvPr/>
        </p:nvPicPr>
        <p:blipFill>
          <a:blip r:embed="rId3"/>
          <a:stretch>
            <a:fillRect/>
          </a:stretch>
        </p:blipFill>
        <p:spPr>
          <a:xfrm>
            <a:off x="3831374" y="3053659"/>
            <a:ext cx="4293219" cy="2250293"/>
          </a:xfrm>
          <a:prstGeom prst="rect">
            <a:avLst/>
          </a:prstGeom>
          <a:ln w="19050">
            <a:solidFill>
              <a:schemeClr val="accent2">
                <a:lumMod val="50000"/>
              </a:schemeClr>
            </a:solidFill>
          </a:ln>
        </p:spPr>
      </p:pic>
      <p:cxnSp>
        <p:nvCxnSpPr>
          <p:cNvPr id="6" name="Straight Arrow Connector 5"/>
          <p:cNvCxnSpPr/>
          <p:nvPr/>
        </p:nvCxnSpPr>
        <p:spPr>
          <a:xfrm flipH="1">
            <a:off x="7837587" y="4834551"/>
            <a:ext cx="278780" cy="4348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0" y="306375"/>
            <a:ext cx="12192000" cy="603282"/>
          </a:xfrm>
          <a:prstGeom prst="rect">
            <a:avLst/>
          </a:prstGeom>
          <a:solidFill>
            <a:srgbClr val="0070C0"/>
          </a:solidFill>
        </p:spPr>
      </p:pic>
    </p:spTree>
    <p:extLst>
      <p:ext uri="{BB962C8B-B14F-4D97-AF65-F5344CB8AC3E}">
        <p14:creationId xmlns:p14="http://schemas.microsoft.com/office/powerpoint/2010/main" val="109996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2192694" y="1066809"/>
            <a:ext cx="7632441" cy="707886"/>
          </a:xfrm>
          <a:prstGeom prst="rect">
            <a:avLst/>
          </a:prstGeom>
          <a:noFill/>
        </p:spPr>
        <p:txBody>
          <a:bodyPr wrap="square" rtlCol="0">
            <a:spAutoFit/>
          </a:bodyPr>
          <a:lstStyle/>
          <a:p>
            <a:pPr algn="ctr"/>
            <a:r>
              <a:rPr lang="en-US" sz="4000" b="1" dirty="0" smtClean="0">
                <a:solidFill>
                  <a:srgbClr val="800000"/>
                </a:solidFill>
              </a:rPr>
              <a:t>Exporting from a Database</a:t>
            </a:r>
            <a:endParaRPr lang="en-US" sz="4000" b="1" dirty="0">
              <a:solidFill>
                <a:srgbClr val="800000"/>
              </a:solidFill>
            </a:endParaRPr>
          </a:p>
        </p:txBody>
      </p:sp>
      <p:sp>
        <p:nvSpPr>
          <p:cNvPr id="4" name="Rectangle 3"/>
          <p:cNvSpPr/>
          <p:nvPr/>
        </p:nvSpPr>
        <p:spPr>
          <a:xfrm>
            <a:off x="3048000" y="2615130"/>
            <a:ext cx="6096000" cy="2739211"/>
          </a:xfrm>
          <a:prstGeom prst="rect">
            <a:avLst/>
          </a:prstGeom>
        </p:spPr>
        <p:txBody>
          <a:bodyPr>
            <a:spAutoFit/>
          </a:bodyPr>
          <a:lstStyle/>
          <a:p>
            <a:r>
              <a:rPr lang="en-US" sz="2400" dirty="0" smtClean="0">
                <a:solidFill>
                  <a:srgbClr val="004DB4"/>
                </a:solidFill>
              </a:rPr>
              <a:t>Best Practice: use Mozilla Firefox in both:</a:t>
            </a:r>
          </a:p>
          <a:p>
            <a:endParaRPr lang="en-US" sz="2400" dirty="0" smtClean="0">
              <a:solidFill>
                <a:srgbClr val="004DB4"/>
              </a:solidFill>
            </a:endParaRPr>
          </a:p>
          <a:p>
            <a:pPr marL="800100" lvl="1" indent="-342900">
              <a:buFont typeface="Wingdings" panose="05000000000000000000" pitchFamily="2" charset="2"/>
              <a:buChar char="Ø"/>
            </a:pPr>
            <a:r>
              <a:rPr lang="en-US" sz="2000" dirty="0" smtClean="0">
                <a:solidFill>
                  <a:srgbClr val="004DB4"/>
                </a:solidFill>
              </a:rPr>
              <a:t>Databases    </a:t>
            </a:r>
          </a:p>
          <a:p>
            <a:pPr marL="800100" lvl="1" indent="-342900">
              <a:buFont typeface="Wingdings" panose="05000000000000000000" pitchFamily="2" charset="2"/>
              <a:buChar char="Ø"/>
            </a:pPr>
            <a:endParaRPr lang="en-US" sz="2000" dirty="0" smtClean="0">
              <a:solidFill>
                <a:srgbClr val="004DB4"/>
              </a:solidFill>
            </a:endParaRPr>
          </a:p>
          <a:p>
            <a:pPr marL="800100" lvl="1" indent="-342900">
              <a:buFont typeface="Wingdings" panose="05000000000000000000" pitchFamily="2" charset="2"/>
              <a:buChar char="Ø"/>
            </a:pPr>
            <a:endParaRPr lang="en-US" sz="2000" dirty="0" smtClean="0">
              <a:solidFill>
                <a:srgbClr val="004DB4"/>
              </a:solidFill>
            </a:endParaRPr>
          </a:p>
          <a:p>
            <a:pPr marL="800100" lvl="1" indent="-342900">
              <a:buFont typeface="Wingdings" panose="05000000000000000000" pitchFamily="2" charset="2"/>
              <a:buChar char="Ø"/>
            </a:pPr>
            <a:endParaRPr lang="en-US" sz="2000" dirty="0" smtClean="0">
              <a:solidFill>
                <a:srgbClr val="004DB4"/>
              </a:solidFill>
            </a:endParaRPr>
          </a:p>
          <a:p>
            <a:pPr marL="800100" lvl="1" indent="-342900">
              <a:buFont typeface="Wingdings" panose="05000000000000000000" pitchFamily="2" charset="2"/>
              <a:buChar char="Ø"/>
            </a:pPr>
            <a:r>
              <a:rPr lang="en-US" sz="2000" dirty="0" smtClean="0">
                <a:solidFill>
                  <a:srgbClr val="004DB4"/>
                </a:solidFill>
              </a:rPr>
              <a:t>RefWorks     </a:t>
            </a:r>
          </a:p>
          <a:p>
            <a:endParaRPr lang="en-US" sz="2400" dirty="0">
              <a:solidFill>
                <a:schemeClr val="accent2">
                  <a:lumMod val="50000"/>
                </a:schemeClr>
              </a:solidFill>
            </a:endParaRPr>
          </a:p>
        </p:txBody>
      </p:sp>
      <p:pic>
        <p:nvPicPr>
          <p:cNvPr id="6" name="Picture 5"/>
          <p:cNvPicPr>
            <a:picLocks noChangeAspect="1"/>
          </p:cNvPicPr>
          <p:nvPr/>
        </p:nvPicPr>
        <p:blipFill>
          <a:blip r:embed="rId4"/>
          <a:stretch>
            <a:fillRect/>
          </a:stretch>
        </p:blipFill>
        <p:spPr>
          <a:xfrm>
            <a:off x="9144000" y="2476597"/>
            <a:ext cx="1115122" cy="799521"/>
          </a:xfrm>
          <a:prstGeom prst="rect">
            <a:avLst/>
          </a:prstGeom>
          <a:noFill/>
          <a:ln w="19050">
            <a:solidFill>
              <a:schemeClr val="accent2">
                <a:lumMod val="50000"/>
              </a:schemeClr>
            </a:solidFill>
          </a:ln>
        </p:spPr>
      </p:pic>
      <p:pic>
        <p:nvPicPr>
          <p:cNvPr id="7" name="Picture 6"/>
          <p:cNvPicPr>
            <a:picLocks noChangeAspect="1"/>
          </p:cNvPicPr>
          <p:nvPr/>
        </p:nvPicPr>
        <p:blipFill>
          <a:blip r:embed="rId5"/>
          <a:stretch>
            <a:fillRect/>
          </a:stretch>
        </p:blipFill>
        <p:spPr>
          <a:xfrm>
            <a:off x="5511374" y="3267569"/>
            <a:ext cx="2285337" cy="702265"/>
          </a:xfrm>
          <a:prstGeom prst="rect">
            <a:avLst/>
          </a:prstGeom>
          <a:ln w="19050">
            <a:solidFill>
              <a:schemeClr val="accent2">
                <a:lumMod val="50000"/>
              </a:schemeClr>
            </a:solidFill>
          </a:ln>
        </p:spPr>
      </p:pic>
      <p:pic>
        <p:nvPicPr>
          <p:cNvPr id="8" name="Picture 7"/>
          <p:cNvPicPr>
            <a:picLocks noChangeAspect="1"/>
          </p:cNvPicPr>
          <p:nvPr/>
        </p:nvPicPr>
        <p:blipFill>
          <a:blip r:embed="rId6"/>
          <a:stretch>
            <a:fillRect/>
          </a:stretch>
        </p:blipFill>
        <p:spPr>
          <a:xfrm>
            <a:off x="5466771" y="4400608"/>
            <a:ext cx="2294478" cy="725198"/>
          </a:xfrm>
          <a:prstGeom prst="rect">
            <a:avLst/>
          </a:prstGeom>
          <a:ln w="19050">
            <a:solidFill>
              <a:schemeClr val="accent2">
                <a:lumMod val="50000"/>
              </a:schemeClr>
            </a:solidFill>
          </a:ln>
        </p:spPr>
      </p:pic>
      <p:sp>
        <p:nvSpPr>
          <p:cNvPr id="5" name="TextBox 4"/>
          <p:cNvSpPr txBox="1"/>
          <p:nvPr/>
        </p:nvSpPr>
        <p:spPr>
          <a:xfrm>
            <a:off x="2662100" y="1923813"/>
            <a:ext cx="3768437" cy="523220"/>
          </a:xfrm>
          <a:prstGeom prst="rect">
            <a:avLst/>
          </a:prstGeom>
          <a:noFill/>
        </p:spPr>
        <p:txBody>
          <a:bodyPr wrap="square" rtlCol="0">
            <a:spAutoFit/>
          </a:bodyPr>
          <a:lstStyle/>
          <a:p>
            <a:r>
              <a:rPr lang="en-US" sz="2800" b="1" dirty="0" smtClean="0">
                <a:solidFill>
                  <a:srgbClr val="004DB4"/>
                </a:solidFill>
              </a:rPr>
              <a:t>Worth Repeating:</a:t>
            </a:r>
            <a:endParaRPr lang="en-US" sz="2800" b="1" dirty="0">
              <a:solidFill>
                <a:srgbClr val="004DB4"/>
              </a:solidFill>
            </a:endParaRPr>
          </a:p>
        </p:txBody>
      </p:sp>
    </p:spTree>
    <p:extLst>
      <p:ext uri="{BB962C8B-B14F-4D97-AF65-F5344CB8AC3E}">
        <p14:creationId xmlns:p14="http://schemas.microsoft.com/office/powerpoint/2010/main" val="3678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Effect transition="in" filter="fade">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91" y="1213624"/>
            <a:ext cx="10972800" cy="990600"/>
          </a:xfrm>
        </p:spPr>
        <p:txBody>
          <a:bodyPr/>
          <a:lstStyle/>
          <a:p>
            <a:pPr algn="ctr"/>
            <a:r>
              <a:rPr lang="en-US" sz="5400" b="1" dirty="0" smtClean="0">
                <a:solidFill>
                  <a:srgbClr val="800000"/>
                </a:solidFill>
              </a:rPr>
              <a:t>RefWorks</a:t>
            </a:r>
            <a:endParaRPr lang="en-US" dirty="0"/>
          </a:p>
        </p:txBody>
      </p:sp>
      <p:sp>
        <p:nvSpPr>
          <p:cNvPr id="3" name="Content Placeholder 2"/>
          <p:cNvSpPr>
            <a:spLocks noGrp="1"/>
          </p:cNvSpPr>
          <p:nvPr>
            <p:ph idx="1"/>
          </p:nvPr>
        </p:nvSpPr>
        <p:spPr>
          <a:xfrm>
            <a:off x="3398982" y="2413095"/>
            <a:ext cx="5855855" cy="1624473"/>
          </a:xfrm>
        </p:spPr>
        <p:txBody>
          <a:bodyPr>
            <a:normAutofit lnSpcReduction="10000"/>
          </a:bodyPr>
          <a:lstStyle/>
          <a:p>
            <a:pPr>
              <a:buFont typeface="Wingdings" pitchFamily="2" charset="2"/>
              <a:buChar char="Ø"/>
            </a:pPr>
            <a:endParaRPr lang="en-US" dirty="0" smtClean="0">
              <a:solidFill>
                <a:srgbClr val="004DB4"/>
              </a:solidFill>
            </a:endParaRPr>
          </a:p>
          <a:p>
            <a:pPr>
              <a:buFont typeface="Wingdings" pitchFamily="2" charset="2"/>
              <a:buChar char="Ø"/>
            </a:pPr>
            <a:r>
              <a:rPr lang="en-US" dirty="0" smtClean="0">
                <a:solidFill>
                  <a:srgbClr val="004DB4"/>
                </a:solidFill>
              </a:rPr>
              <a:t>collects your citations into </a:t>
            </a:r>
          </a:p>
          <a:p>
            <a:pPr marL="0" indent="0">
              <a:buNone/>
            </a:pPr>
            <a:r>
              <a:rPr lang="en-US" dirty="0" smtClean="0">
                <a:solidFill>
                  <a:srgbClr val="004DB4"/>
                </a:solidFill>
              </a:rPr>
              <a:t>one electronic location</a:t>
            </a:r>
          </a:p>
          <a:p>
            <a:endParaRPr lang="en-US" dirty="0"/>
          </a:p>
        </p:txBody>
      </p:sp>
      <p:pic>
        <p:nvPicPr>
          <p:cNvPr id="4" name="Picture 3"/>
          <p:cNvPicPr>
            <a:picLocks noChangeAspect="1"/>
          </p:cNvPicPr>
          <p:nvPr/>
        </p:nvPicPr>
        <p:blipFill>
          <a:blip r:embed="rId2"/>
          <a:stretch>
            <a:fillRect/>
          </a:stretch>
        </p:blipFill>
        <p:spPr>
          <a:xfrm>
            <a:off x="0" y="372637"/>
            <a:ext cx="12192000" cy="603282"/>
          </a:xfrm>
          <a:prstGeom prst="rect">
            <a:avLst/>
          </a:prstGeom>
          <a:solidFill>
            <a:srgbClr val="0070C0"/>
          </a:solidFill>
        </p:spPr>
      </p:pic>
      <p:pic>
        <p:nvPicPr>
          <p:cNvPr id="5" name="Picture 4"/>
          <p:cNvPicPr>
            <a:picLocks noChangeAspect="1"/>
          </p:cNvPicPr>
          <p:nvPr/>
        </p:nvPicPr>
        <p:blipFill>
          <a:blip r:embed="rId3"/>
          <a:stretch>
            <a:fillRect/>
          </a:stretch>
        </p:blipFill>
        <p:spPr>
          <a:xfrm>
            <a:off x="3280320" y="4367675"/>
            <a:ext cx="5631360" cy="563136"/>
          </a:xfrm>
          <a:prstGeom prst="rect">
            <a:avLst/>
          </a:prstGeom>
          <a:ln w="19050">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1173837" y="966775"/>
            <a:ext cx="8686800" cy="707886"/>
          </a:xfrm>
          <a:prstGeom prst="rect">
            <a:avLst/>
          </a:prstGeom>
          <a:noFill/>
          <a:ln>
            <a:noFill/>
          </a:ln>
        </p:spPr>
        <p:txBody>
          <a:bodyPr wrap="square" rtlCol="0">
            <a:spAutoFit/>
          </a:bodyPr>
          <a:lstStyle/>
          <a:p>
            <a:pPr algn="ctr"/>
            <a:r>
              <a:rPr lang="en-US" sz="4000" b="1" dirty="0" smtClean="0">
                <a:solidFill>
                  <a:srgbClr val="800000"/>
                </a:solidFill>
              </a:rPr>
              <a:t>	Exporting </a:t>
            </a:r>
            <a:r>
              <a:rPr lang="en-US" sz="4000" b="1" dirty="0">
                <a:solidFill>
                  <a:srgbClr val="800000"/>
                </a:solidFill>
              </a:rPr>
              <a:t>from a Database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6858" y="2294740"/>
            <a:ext cx="2242345" cy="3361876"/>
          </a:xfrm>
          <a:prstGeom prst="rect">
            <a:avLst/>
          </a:prstGeom>
          <a:ln w="19050">
            <a:solidFill>
              <a:schemeClr val="accent2">
                <a:lumMod val="50000"/>
              </a:schemeClr>
            </a:solidFill>
          </a:ln>
        </p:spPr>
      </p:pic>
      <p:sp>
        <p:nvSpPr>
          <p:cNvPr id="7" name="TextBox 6"/>
          <p:cNvSpPr txBox="1"/>
          <p:nvPr/>
        </p:nvSpPr>
        <p:spPr>
          <a:xfrm>
            <a:off x="4839629" y="2642839"/>
            <a:ext cx="4315522" cy="2554545"/>
          </a:xfrm>
          <a:prstGeom prst="rect">
            <a:avLst/>
          </a:prstGeom>
          <a:noFill/>
          <a:ln>
            <a:solidFill>
              <a:schemeClr val="accent6">
                <a:lumMod val="50000"/>
              </a:schemeClr>
            </a:solidFill>
          </a:ln>
          <a:effectLst>
            <a:glow rad="63500">
              <a:schemeClr val="accent1">
                <a:satMod val="175000"/>
                <a:alpha val="40000"/>
              </a:schemeClr>
            </a:glow>
            <a:outerShdw blurRad="76200" dir="13500000" sy="23000" kx="1200000" algn="br" rotWithShape="0">
              <a:prstClr val="black">
                <a:alpha val="20000"/>
              </a:prstClr>
            </a:outerShdw>
          </a:effectLst>
        </p:spPr>
        <p:txBody>
          <a:bodyPr wrap="square" rtlCol="0">
            <a:spAutoFit/>
          </a:bodyPr>
          <a:lstStyle/>
          <a:p>
            <a:pPr algn="ctr"/>
            <a:r>
              <a:rPr lang="en-US" sz="4000" dirty="0" smtClean="0">
                <a:solidFill>
                  <a:srgbClr val="004DB4"/>
                </a:solidFill>
              </a:rPr>
              <a:t>Topic:</a:t>
            </a:r>
          </a:p>
          <a:p>
            <a:r>
              <a:rPr lang="en-US" sz="4000" dirty="0" smtClean="0">
                <a:solidFill>
                  <a:srgbClr val="004DB4"/>
                </a:solidFill>
              </a:rPr>
              <a:t>Poverty </a:t>
            </a:r>
          </a:p>
          <a:p>
            <a:r>
              <a:rPr lang="en-US" sz="4000" dirty="0" smtClean="0">
                <a:solidFill>
                  <a:srgbClr val="004DB4"/>
                </a:solidFill>
              </a:rPr>
              <a:t>	</a:t>
            </a:r>
            <a:r>
              <a:rPr lang="en-US" sz="4000" dirty="0" smtClean="0">
                <a:ln w="0"/>
                <a:solidFill>
                  <a:srgbClr val="004DB4"/>
                </a:solidFill>
                <a:effectLst>
                  <a:reflection blurRad="6350" stA="53000" endA="300" endPos="35500" dir="5400000" sy="-90000" algn="bl" rotWithShape="0"/>
                </a:effectLst>
              </a:rPr>
              <a:t>among the </a:t>
            </a:r>
            <a:endParaRPr lang="en-US" sz="4000" dirty="0" smtClean="0">
              <a:solidFill>
                <a:srgbClr val="004DB4"/>
              </a:solidFill>
            </a:endParaRPr>
          </a:p>
          <a:p>
            <a:r>
              <a:rPr lang="en-US" sz="4000" dirty="0" smtClean="0">
                <a:solidFill>
                  <a:srgbClr val="004DB4"/>
                </a:solidFill>
              </a:rPr>
              <a:t>Elderly</a:t>
            </a:r>
            <a:endParaRPr lang="en-US" sz="4000" dirty="0">
              <a:solidFill>
                <a:srgbClr val="004DB4"/>
              </a:solidFill>
            </a:endParaRPr>
          </a:p>
        </p:txBody>
      </p:sp>
    </p:spTree>
    <p:extLst>
      <p:ext uri="{BB962C8B-B14F-4D97-AF65-F5344CB8AC3E}">
        <p14:creationId xmlns:p14="http://schemas.microsoft.com/office/powerpoint/2010/main" val="251164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38" y="333260"/>
            <a:ext cx="12192000" cy="603282"/>
          </a:xfrm>
          <a:prstGeom prst="rect">
            <a:avLst/>
          </a:prstGeom>
          <a:solidFill>
            <a:srgbClr val="0070C0"/>
          </a:solidFill>
        </p:spPr>
      </p:pic>
      <p:sp>
        <p:nvSpPr>
          <p:cNvPr id="3" name="TextBox 2"/>
          <p:cNvSpPr txBox="1"/>
          <p:nvPr/>
        </p:nvSpPr>
        <p:spPr>
          <a:xfrm>
            <a:off x="1984917" y="981191"/>
            <a:ext cx="8061648" cy="707886"/>
          </a:xfrm>
          <a:prstGeom prst="rect">
            <a:avLst/>
          </a:prstGeom>
          <a:noFill/>
          <a:ln>
            <a:noFill/>
          </a:ln>
        </p:spPr>
        <p:txBody>
          <a:bodyPr wrap="square" rtlCol="0">
            <a:spAutoFit/>
          </a:bodyPr>
          <a:lstStyle/>
          <a:p>
            <a:pPr algn="ctr"/>
            <a:r>
              <a:rPr lang="en-US" sz="4000" b="1" dirty="0">
                <a:solidFill>
                  <a:srgbClr val="800000"/>
                </a:solidFill>
              </a:rPr>
              <a:t>Exporting from a Database</a:t>
            </a:r>
          </a:p>
        </p:txBody>
      </p:sp>
      <p:pic>
        <p:nvPicPr>
          <p:cNvPr id="4" name="Picture 3"/>
          <p:cNvPicPr>
            <a:picLocks noChangeAspect="1"/>
          </p:cNvPicPr>
          <p:nvPr/>
        </p:nvPicPr>
        <p:blipFill>
          <a:blip r:embed="rId4"/>
          <a:stretch>
            <a:fillRect/>
          </a:stretch>
        </p:blipFill>
        <p:spPr>
          <a:xfrm>
            <a:off x="2940491" y="4005197"/>
            <a:ext cx="5356016" cy="2217184"/>
          </a:xfrm>
          <a:prstGeom prst="rect">
            <a:avLst/>
          </a:prstGeom>
          <a:ln w="19050">
            <a:solidFill>
              <a:schemeClr val="accent6">
                <a:lumMod val="50000"/>
              </a:schemeClr>
            </a:solidFill>
          </a:ln>
        </p:spPr>
      </p:pic>
      <p:sp>
        <p:nvSpPr>
          <p:cNvPr id="5" name="TextBox 4"/>
          <p:cNvSpPr txBox="1"/>
          <p:nvPr/>
        </p:nvSpPr>
        <p:spPr>
          <a:xfrm>
            <a:off x="1984917" y="1827080"/>
            <a:ext cx="8442946" cy="2185214"/>
          </a:xfrm>
          <a:prstGeom prst="rect">
            <a:avLst/>
          </a:prstGeom>
          <a:noFill/>
        </p:spPr>
        <p:txBody>
          <a:bodyPr wrap="square" rtlCol="0">
            <a:spAutoFit/>
          </a:bodyPr>
          <a:lstStyle/>
          <a:p>
            <a:r>
              <a:rPr lang="en-US" sz="2200" dirty="0" smtClean="0">
                <a:solidFill>
                  <a:srgbClr val="004DB4"/>
                </a:solidFill>
              </a:rPr>
              <a:t>On ProQuest Sociology </a:t>
            </a:r>
            <a:r>
              <a:rPr lang="en-US" sz="2200" b="1" dirty="0" smtClean="0">
                <a:solidFill>
                  <a:srgbClr val="004DB4"/>
                </a:solidFill>
              </a:rPr>
              <a:t>Advanced Search </a:t>
            </a:r>
            <a:r>
              <a:rPr lang="en-US" sz="2200" dirty="0" smtClean="0">
                <a:solidFill>
                  <a:srgbClr val="004DB4"/>
                </a:solidFill>
              </a:rPr>
              <a:t>Screen:</a:t>
            </a:r>
          </a:p>
          <a:p>
            <a:endParaRPr lang="en-US" sz="1400" dirty="0" smtClean="0">
              <a:solidFill>
                <a:srgbClr val="004DB4"/>
              </a:solidFill>
            </a:endParaRPr>
          </a:p>
          <a:p>
            <a:pPr marL="342900" indent="-342900">
              <a:buFont typeface="Wingdings" panose="05000000000000000000" pitchFamily="2" charset="2"/>
              <a:buChar char="Ø"/>
            </a:pPr>
            <a:r>
              <a:rPr lang="en-US" sz="2200" dirty="0" smtClean="0">
                <a:solidFill>
                  <a:srgbClr val="004DB4"/>
                </a:solidFill>
              </a:rPr>
              <a:t>First search box, type </a:t>
            </a:r>
            <a:r>
              <a:rPr lang="en-US" sz="2200" b="1" i="1" u="sng" dirty="0" smtClean="0">
                <a:solidFill>
                  <a:srgbClr val="004DB4"/>
                </a:solidFill>
              </a:rPr>
              <a:t>poverty</a:t>
            </a:r>
          </a:p>
          <a:p>
            <a:pPr marL="285750" indent="-285750">
              <a:buFont typeface="Wingdings" panose="05000000000000000000" pitchFamily="2" charset="2"/>
              <a:buChar char="Ø"/>
            </a:pPr>
            <a:endParaRPr lang="en-US" sz="800" dirty="0" smtClean="0">
              <a:solidFill>
                <a:srgbClr val="004DB4"/>
              </a:solidFill>
            </a:endParaRPr>
          </a:p>
          <a:p>
            <a:pPr marL="342900" indent="-342900">
              <a:buFont typeface="Wingdings" panose="05000000000000000000" pitchFamily="2" charset="2"/>
              <a:buChar char="Ø"/>
            </a:pPr>
            <a:r>
              <a:rPr lang="en-US" sz="2200" dirty="0" smtClean="0">
                <a:solidFill>
                  <a:srgbClr val="004DB4"/>
                </a:solidFill>
              </a:rPr>
              <a:t>Second </a:t>
            </a:r>
            <a:r>
              <a:rPr lang="en-US" sz="2200" dirty="0">
                <a:solidFill>
                  <a:srgbClr val="004DB4"/>
                </a:solidFill>
              </a:rPr>
              <a:t>search </a:t>
            </a:r>
            <a:r>
              <a:rPr lang="en-US" sz="2200" dirty="0" smtClean="0">
                <a:solidFill>
                  <a:srgbClr val="004DB4"/>
                </a:solidFill>
              </a:rPr>
              <a:t>box, type </a:t>
            </a:r>
            <a:r>
              <a:rPr lang="en-US" sz="2200" b="1" i="1" u="sng" dirty="0" smtClean="0">
                <a:solidFill>
                  <a:srgbClr val="004DB4"/>
                </a:solidFill>
              </a:rPr>
              <a:t>elderly</a:t>
            </a:r>
            <a:r>
              <a:rPr lang="en-US" sz="2200" dirty="0" smtClean="0">
                <a:solidFill>
                  <a:srgbClr val="004DB4"/>
                </a:solidFill>
              </a:rPr>
              <a:t> </a:t>
            </a:r>
          </a:p>
          <a:p>
            <a:pPr marL="285750" indent="-285750">
              <a:buFont typeface="Wingdings" panose="05000000000000000000" pitchFamily="2" charset="2"/>
              <a:buChar char="Ø"/>
            </a:pPr>
            <a:endParaRPr lang="en-US" sz="800" dirty="0" smtClean="0">
              <a:solidFill>
                <a:srgbClr val="004DB4"/>
              </a:solidFill>
            </a:endParaRPr>
          </a:p>
          <a:p>
            <a:pPr marL="342900" indent="-342900">
              <a:buFont typeface="Wingdings" panose="05000000000000000000" pitchFamily="2" charset="2"/>
              <a:buChar char="Ø"/>
            </a:pPr>
            <a:r>
              <a:rPr lang="en-US" sz="2200" dirty="0" smtClean="0">
                <a:solidFill>
                  <a:srgbClr val="004DB4"/>
                </a:solidFill>
              </a:rPr>
              <a:t>Limit to: </a:t>
            </a:r>
            <a:r>
              <a:rPr lang="en-US" sz="2200" b="1" dirty="0" smtClean="0">
                <a:solidFill>
                  <a:srgbClr val="004DB4"/>
                </a:solidFill>
              </a:rPr>
              <a:t>Full text </a:t>
            </a:r>
            <a:r>
              <a:rPr lang="en-US" sz="2200" dirty="0" smtClean="0">
                <a:solidFill>
                  <a:srgbClr val="004DB4"/>
                </a:solidFill>
              </a:rPr>
              <a:t>and </a:t>
            </a:r>
            <a:r>
              <a:rPr lang="en-US" sz="2200" b="1" dirty="0" smtClean="0">
                <a:solidFill>
                  <a:srgbClr val="004DB4"/>
                </a:solidFill>
              </a:rPr>
              <a:t>Peer reviewed</a:t>
            </a:r>
          </a:p>
          <a:p>
            <a:endParaRPr lang="en-US" dirty="0"/>
          </a:p>
        </p:txBody>
      </p:sp>
      <p:cxnSp>
        <p:nvCxnSpPr>
          <p:cNvPr id="7" name="Straight Arrow Connector 6"/>
          <p:cNvCxnSpPr/>
          <p:nvPr/>
        </p:nvCxnSpPr>
        <p:spPr>
          <a:xfrm flipH="1">
            <a:off x="4434695" y="5532893"/>
            <a:ext cx="256478" cy="5241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10959" y="5521743"/>
            <a:ext cx="256478" cy="5241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2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2081106" y="1108625"/>
            <a:ext cx="7884367" cy="707886"/>
          </a:xfrm>
          <a:prstGeom prst="rect">
            <a:avLst/>
          </a:prstGeom>
          <a:noFill/>
        </p:spPr>
        <p:txBody>
          <a:bodyPr wrap="square" rtlCol="0">
            <a:spAutoFit/>
          </a:bodyPr>
          <a:lstStyle/>
          <a:p>
            <a:pPr algn="ctr"/>
            <a:r>
              <a:rPr lang="en-US" sz="4000" b="1" dirty="0">
                <a:solidFill>
                  <a:srgbClr val="800000"/>
                </a:solidFill>
              </a:rPr>
              <a:t>Exporting from a Database</a:t>
            </a:r>
          </a:p>
        </p:txBody>
      </p:sp>
      <p:pic>
        <p:nvPicPr>
          <p:cNvPr id="4" name="Picture 3"/>
          <p:cNvPicPr>
            <a:picLocks noChangeAspect="1"/>
          </p:cNvPicPr>
          <p:nvPr/>
        </p:nvPicPr>
        <p:blipFill>
          <a:blip r:embed="rId4"/>
          <a:stretch>
            <a:fillRect/>
          </a:stretch>
        </p:blipFill>
        <p:spPr>
          <a:xfrm>
            <a:off x="2694297" y="3272406"/>
            <a:ext cx="6677025" cy="2495550"/>
          </a:xfrm>
          <a:prstGeom prst="rect">
            <a:avLst/>
          </a:prstGeom>
          <a:ln w="19050">
            <a:solidFill>
              <a:schemeClr val="accent6">
                <a:lumMod val="50000"/>
              </a:schemeClr>
            </a:solidFill>
          </a:ln>
        </p:spPr>
      </p:pic>
      <p:sp>
        <p:nvSpPr>
          <p:cNvPr id="5" name="TextBox 4"/>
          <p:cNvSpPr txBox="1"/>
          <p:nvPr/>
        </p:nvSpPr>
        <p:spPr>
          <a:xfrm>
            <a:off x="2213704" y="2321968"/>
            <a:ext cx="7738946"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004DB4"/>
                </a:solidFill>
              </a:rPr>
              <a:t>Put check mark in box before each citation to export</a:t>
            </a:r>
            <a:endParaRPr lang="en-US" sz="2400" dirty="0">
              <a:solidFill>
                <a:srgbClr val="004DB4"/>
              </a:solidFill>
            </a:endParaRPr>
          </a:p>
        </p:txBody>
      </p:sp>
      <p:sp>
        <p:nvSpPr>
          <p:cNvPr id="6" name="Oval 5"/>
          <p:cNvSpPr/>
          <p:nvPr/>
        </p:nvSpPr>
        <p:spPr>
          <a:xfrm>
            <a:off x="2538994" y="3112572"/>
            <a:ext cx="619125"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38994" y="4603362"/>
            <a:ext cx="619125"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675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2103527" y="1077489"/>
            <a:ext cx="7884367" cy="707886"/>
          </a:xfrm>
          <a:prstGeom prst="rect">
            <a:avLst/>
          </a:prstGeom>
          <a:noFill/>
        </p:spPr>
        <p:txBody>
          <a:bodyPr wrap="square" rtlCol="0">
            <a:spAutoFit/>
          </a:bodyPr>
          <a:lstStyle/>
          <a:p>
            <a:pPr algn="ctr"/>
            <a:r>
              <a:rPr lang="en-US" sz="4000" b="1" dirty="0">
                <a:solidFill>
                  <a:srgbClr val="800000"/>
                </a:solidFill>
              </a:rPr>
              <a:t>Exporting from a Database</a:t>
            </a:r>
          </a:p>
        </p:txBody>
      </p:sp>
      <p:pic>
        <p:nvPicPr>
          <p:cNvPr id="4" name="Picture 3"/>
          <p:cNvPicPr>
            <a:picLocks noChangeAspect="1"/>
          </p:cNvPicPr>
          <p:nvPr/>
        </p:nvPicPr>
        <p:blipFill>
          <a:blip r:embed="rId4"/>
          <a:stretch>
            <a:fillRect/>
          </a:stretch>
        </p:blipFill>
        <p:spPr>
          <a:xfrm>
            <a:off x="2358198" y="3910334"/>
            <a:ext cx="7475603" cy="597741"/>
          </a:xfrm>
          <a:prstGeom prst="rect">
            <a:avLst/>
          </a:prstGeom>
          <a:ln w="19050">
            <a:solidFill>
              <a:schemeClr val="accent6">
                <a:lumMod val="50000"/>
              </a:schemeClr>
            </a:solidFill>
          </a:ln>
        </p:spPr>
      </p:pic>
      <p:sp>
        <p:nvSpPr>
          <p:cNvPr id="5" name="TextBox 4"/>
          <p:cNvSpPr txBox="1"/>
          <p:nvPr/>
        </p:nvSpPr>
        <p:spPr>
          <a:xfrm>
            <a:off x="2207941" y="2776654"/>
            <a:ext cx="5620215"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004DB4"/>
                </a:solidFill>
              </a:rPr>
              <a:t>Click Export/Save</a:t>
            </a:r>
            <a:endParaRPr lang="en-US" sz="2800" dirty="0">
              <a:solidFill>
                <a:srgbClr val="004DB4"/>
              </a:solidFill>
            </a:endParaRPr>
          </a:p>
        </p:txBody>
      </p:sp>
      <p:sp>
        <p:nvSpPr>
          <p:cNvPr id="6" name="Oval 5"/>
          <p:cNvSpPr/>
          <p:nvPr/>
        </p:nvSpPr>
        <p:spPr>
          <a:xfrm>
            <a:off x="7987004" y="3657220"/>
            <a:ext cx="2000890" cy="1103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29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1722635" y="1029926"/>
            <a:ext cx="7884367" cy="707886"/>
          </a:xfrm>
          <a:prstGeom prst="rect">
            <a:avLst/>
          </a:prstGeom>
          <a:noFill/>
        </p:spPr>
        <p:txBody>
          <a:bodyPr wrap="square" rtlCol="0">
            <a:spAutoFit/>
          </a:bodyPr>
          <a:lstStyle/>
          <a:p>
            <a:pPr algn="ctr"/>
            <a:r>
              <a:rPr lang="en-US" sz="4000" b="1" dirty="0">
                <a:solidFill>
                  <a:srgbClr val="800000"/>
                </a:solidFill>
              </a:rPr>
              <a:t>Exporting from a Database</a:t>
            </a:r>
          </a:p>
        </p:txBody>
      </p:sp>
      <p:sp>
        <p:nvSpPr>
          <p:cNvPr id="5" name="TextBox 4"/>
          <p:cNvSpPr txBox="1"/>
          <p:nvPr/>
        </p:nvSpPr>
        <p:spPr>
          <a:xfrm>
            <a:off x="2652076" y="2008780"/>
            <a:ext cx="6222380" cy="110799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004DB4"/>
                </a:solidFill>
              </a:rPr>
              <a:t>Change </a:t>
            </a:r>
            <a:r>
              <a:rPr lang="en-US" sz="2800" b="1" dirty="0" smtClean="0">
                <a:solidFill>
                  <a:srgbClr val="004DB4"/>
                </a:solidFill>
              </a:rPr>
              <a:t>Output </a:t>
            </a:r>
            <a:r>
              <a:rPr lang="en-US" sz="2800" dirty="0" smtClean="0">
                <a:solidFill>
                  <a:srgbClr val="004DB4"/>
                </a:solidFill>
              </a:rPr>
              <a:t>to </a:t>
            </a:r>
            <a:r>
              <a:rPr lang="en-US" sz="2800" b="1" dirty="0" smtClean="0">
                <a:solidFill>
                  <a:srgbClr val="004DB4"/>
                </a:solidFill>
              </a:rPr>
              <a:t>RefWorks</a:t>
            </a:r>
          </a:p>
          <a:p>
            <a:pPr marL="457200" indent="-457200">
              <a:buFont typeface="Wingdings" panose="05000000000000000000" pitchFamily="2" charset="2"/>
              <a:buChar char="Ø"/>
            </a:pPr>
            <a:endParaRPr lang="en-US" sz="800" b="1" dirty="0" smtClean="0">
              <a:solidFill>
                <a:srgbClr val="004DB4"/>
              </a:solidFill>
            </a:endParaRPr>
          </a:p>
          <a:p>
            <a:pPr marL="457200" indent="-457200">
              <a:buFont typeface="Wingdings" panose="05000000000000000000" pitchFamily="2" charset="2"/>
              <a:buChar char="Ø"/>
            </a:pPr>
            <a:r>
              <a:rPr lang="en-US" sz="2800" dirty="0" smtClean="0">
                <a:solidFill>
                  <a:srgbClr val="004DB4"/>
                </a:solidFill>
              </a:rPr>
              <a:t>Click</a:t>
            </a:r>
            <a:r>
              <a:rPr lang="en-US" sz="2800" b="1" dirty="0" smtClean="0">
                <a:solidFill>
                  <a:srgbClr val="004DB4"/>
                </a:solidFill>
              </a:rPr>
              <a:t> Continue</a:t>
            </a:r>
            <a:endParaRPr lang="en-US" sz="2800" b="1" dirty="0">
              <a:solidFill>
                <a:srgbClr val="004DB4"/>
              </a:solidFill>
            </a:endParaRPr>
          </a:p>
        </p:txBody>
      </p:sp>
      <p:pic>
        <p:nvPicPr>
          <p:cNvPr id="6" name="Picture 5"/>
          <p:cNvPicPr>
            <a:picLocks noChangeAspect="1"/>
          </p:cNvPicPr>
          <p:nvPr/>
        </p:nvPicPr>
        <p:blipFill>
          <a:blip r:embed="rId4"/>
          <a:stretch>
            <a:fillRect/>
          </a:stretch>
        </p:blipFill>
        <p:spPr>
          <a:xfrm>
            <a:off x="3946475" y="3387744"/>
            <a:ext cx="4299049" cy="2351792"/>
          </a:xfrm>
          <a:prstGeom prst="rect">
            <a:avLst/>
          </a:prstGeom>
          <a:ln w="19050">
            <a:solidFill>
              <a:schemeClr val="accent6">
                <a:lumMod val="50000"/>
              </a:schemeClr>
            </a:solidFill>
          </a:ln>
        </p:spPr>
      </p:pic>
      <p:cxnSp>
        <p:nvCxnSpPr>
          <p:cNvPr id="8" name="Straight Arrow Connector 7"/>
          <p:cNvCxnSpPr/>
          <p:nvPr/>
        </p:nvCxnSpPr>
        <p:spPr>
          <a:xfrm flipH="1">
            <a:off x="7615156" y="4832421"/>
            <a:ext cx="429548" cy="6133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42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1614195" y="1345656"/>
            <a:ext cx="7884367" cy="707886"/>
          </a:xfrm>
          <a:prstGeom prst="rect">
            <a:avLst/>
          </a:prstGeom>
          <a:noFill/>
        </p:spPr>
        <p:txBody>
          <a:bodyPr wrap="square" rtlCol="0">
            <a:spAutoFit/>
          </a:bodyPr>
          <a:lstStyle/>
          <a:p>
            <a:pPr algn="ctr"/>
            <a:r>
              <a:rPr lang="en-US" sz="4000" b="1" dirty="0">
                <a:solidFill>
                  <a:srgbClr val="800000"/>
                </a:solidFill>
              </a:rPr>
              <a:t>Exporting from a Database</a:t>
            </a:r>
          </a:p>
        </p:txBody>
      </p:sp>
      <p:pic>
        <p:nvPicPr>
          <p:cNvPr id="5" name="Picture 4"/>
          <p:cNvPicPr>
            <a:picLocks noChangeAspect="1"/>
          </p:cNvPicPr>
          <p:nvPr/>
        </p:nvPicPr>
        <p:blipFill>
          <a:blip r:embed="rId4"/>
          <a:stretch>
            <a:fillRect/>
          </a:stretch>
        </p:blipFill>
        <p:spPr>
          <a:xfrm>
            <a:off x="3176586" y="4196299"/>
            <a:ext cx="5838825" cy="2019300"/>
          </a:xfrm>
          <a:prstGeom prst="rect">
            <a:avLst/>
          </a:prstGeom>
          <a:ln w="19050">
            <a:solidFill>
              <a:schemeClr val="accent6">
                <a:lumMod val="50000"/>
              </a:schemeClr>
            </a:solidFill>
          </a:ln>
        </p:spPr>
      </p:pic>
      <p:sp>
        <p:nvSpPr>
          <p:cNvPr id="6" name="TextBox 5"/>
          <p:cNvSpPr txBox="1"/>
          <p:nvPr/>
        </p:nvSpPr>
        <p:spPr>
          <a:xfrm>
            <a:off x="2013856" y="2432423"/>
            <a:ext cx="8164286" cy="1200329"/>
          </a:xfrm>
          <a:prstGeom prst="rect">
            <a:avLst/>
          </a:prstGeom>
          <a:noFill/>
        </p:spPr>
        <p:txBody>
          <a:bodyPr wrap="square" rtlCol="0">
            <a:spAutoFit/>
          </a:bodyPr>
          <a:lstStyle/>
          <a:p>
            <a:r>
              <a:rPr lang="en-US" sz="2800" dirty="0" smtClean="0">
                <a:solidFill>
                  <a:srgbClr val="004DB4"/>
                </a:solidFill>
              </a:rPr>
              <a:t>	RefWorks places imported citations in:</a:t>
            </a:r>
          </a:p>
          <a:p>
            <a:endParaRPr lang="en-US" sz="1600" dirty="0" smtClean="0">
              <a:solidFill>
                <a:srgbClr val="004DB4"/>
              </a:solidFill>
            </a:endParaRPr>
          </a:p>
          <a:p>
            <a:pPr algn="ctr"/>
            <a:r>
              <a:rPr lang="en-US" sz="2800" b="1" dirty="0" smtClean="0">
                <a:solidFill>
                  <a:srgbClr val="004DB4"/>
                </a:solidFill>
              </a:rPr>
              <a:t>View Last Imported Folder</a:t>
            </a:r>
            <a:endParaRPr lang="en-US" sz="2800" b="1" dirty="0">
              <a:solidFill>
                <a:srgbClr val="004DB4"/>
              </a:solidFill>
            </a:endParaRPr>
          </a:p>
        </p:txBody>
      </p:sp>
      <p:cxnSp>
        <p:nvCxnSpPr>
          <p:cNvPr id="8" name="Straight Arrow Connector 7"/>
          <p:cNvCxnSpPr/>
          <p:nvPr/>
        </p:nvCxnSpPr>
        <p:spPr>
          <a:xfrm flipH="1">
            <a:off x="8126311" y="5205949"/>
            <a:ext cx="312234" cy="5575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88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3493"/>
            <a:ext cx="12192000" cy="603282"/>
          </a:xfrm>
          <a:prstGeom prst="rect">
            <a:avLst/>
          </a:prstGeom>
          <a:solidFill>
            <a:srgbClr val="0070C0"/>
          </a:solidFill>
        </p:spPr>
      </p:pic>
      <p:sp>
        <p:nvSpPr>
          <p:cNvPr id="3" name="TextBox 2"/>
          <p:cNvSpPr txBox="1"/>
          <p:nvPr/>
        </p:nvSpPr>
        <p:spPr>
          <a:xfrm>
            <a:off x="1614195" y="1345656"/>
            <a:ext cx="7884367" cy="707886"/>
          </a:xfrm>
          <a:prstGeom prst="rect">
            <a:avLst/>
          </a:prstGeom>
          <a:noFill/>
        </p:spPr>
        <p:txBody>
          <a:bodyPr wrap="square" rtlCol="0">
            <a:spAutoFit/>
          </a:bodyPr>
          <a:lstStyle/>
          <a:p>
            <a:pPr algn="ctr"/>
            <a:r>
              <a:rPr lang="en-US" sz="4000" b="1" dirty="0">
                <a:solidFill>
                  <a:srgbClr val="800000"/>
                </a:solidFill>
              </a:rPr>
              <a:t>Exporting from a Database</a:t>
            </a:r>
          </a:p>
        </p:txBody>
      </p:sp>
      <p:pic>
        <p:nvPicPr>
          <p:cNvPr id="4" name="Picture 3"/>
          <p:cNvPicPr>
            <a:picLocks noChangeAspect="1"/>
          </p:cNvPicPr>
          <p:nvPr/>
        </p:nvPicPr>
        <p:blipFill>
          <a:blip r:embed="rId4"/>
          <a:stretch>
            <a:fillRect/>
          </a:stretch>
        </p:blipFill>
        <p:spPr>
          <a:xfrm>
            <a:off x="2222492" y="3604072"/>
            <a:ext cx="7747016" cy="2541717"/>
          </a:xfrm>
          <a:prstGeom prst="rect">
            <a:avLst/>
          </a:prstGeom>
          <a:ln w="19050">
            <a:solidFill>
              <a:schemeClr val="accent6">
                <a:lumMod val="50000"/>
              </a:schemeClr>
            </a:solidFill>
          </a:ln>
        </p:spPr>
      </p:pic>
      <p:sp>
        <p:nvSpPr>
          <p:cNvPr id="5" name="TextBox 4"/>
          <p:cNvSpPr txBox="1"/>
          <p:nvPr/>
        </p:nvSpPr>
        <p:spPr>
          <a:xfrm>
            <a:off x="2587083" y="2292178"/>
            <a:ext cx="6579220" cy="954107"/>
          </a:xfrm>
          <a:prstGeom prst="rect">
            <a:avLst/>
          </a:prstGeom>
          <a:noFill/>
        </p:spPr>
        <p:txBody>
          <a:bodyPr wrap="square" rtlCol="0">
            <a:spAutoFit/>
          </a:bodyPr>
          <a:lstStyle/>
          <a:p>
            <a:r>
              <a:rPr lang="en-US" sz="2800" dirty="0" smtClean="0">
                <a:solidFill>
                  <a:srgbClr val="004DB4"/>
                </a:solidFill>
              </a:rPr>
              <a:t>Viola!  The citations are added to your RefWorks account</a:t>
            </a:r>
            <a:endParaRPr lang="en-US" sz="2800" dirty="0">
              <a:solidFill>
                <a:srgbClr val="004DB4"/>
              </a:solidFill>
            </a:endParaRPr>
          </a:p>
        </p:txBody>
      </p:sp>
    </p:spTree>
    <p:extLst>
      <p:ext uri="{BB962C8B-B14F-4D97-AF65-F5344CB8AC3E}">
        <p14:creationId xmlns:p14="http://schemas.microsoft.com/office/powerpoint/2010/main" val="3052073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868680"/>
            <a:ext cx="10972800" cy="990600"/>
          </a:xfrm>
        </p:spPr>
        <p:txBody>
          <a:bodyPr>
            <a:normAutofit/>
          </a:bodyPr>
          <a:lstStyle/>
          <a:p>
            <a:pPr algn="ctr"/>
            <a:r>
              <a:rPr lang="en-US" sz="4000" b="1" dirty="0" smtClean="0">
                <a:solidFill>
                  <a:srgbClr val="800000"/>
                </a:solidFill>
              </a:rPr>
              <a:t>Attaching a Full Text Article </a:t>
            </a:r>
            <a:endParaRPr lang="en-US" sz="4000" dirty="0">
              <a:solidFill>
                <a:srgbClr val="800000"/>
              </a:solidFill>
            </a:endParaRPr>
          </a:p>
        </p:txBody>
      </p:sp>
      <p:sp>
        <p:nvSpPr>
          <p:cNvPr id="3" name="Content Placeholder 2"/>
          <p:cNvSpPr>
            <a:spLocks noGrp="1"/>
          </p:cNvSpPr>
          <p:nvPr>
            <p:ph idx="1"/>
          </p:nvPr>
        </p:nvSpPr>
        <p:spPr>
          <a:xfrm>
            <a:off x="2453951" y="1595535"/>
            <a:ext cx="7212563" cy="4530629"/>
          </a:xfrm>
        </p:spPr>
        <p:txBody>
          <a:bodyPr>
            <a:normAutofit/>
          </a:bodyPr>
          <a:lstStyle/>
          <a:p>
            <a:pPr marL="0" indent="0">
              <a:buNone/>
            </a:pPr>
            <a:endParaRPr lang="en-US" sz="2400" dirty="0" smtClean="0">
              <a:solidFill>
                <a:schemeClr val="accent2">
                  <a:lumMod val="50000"/>
                </a:schemeClr>
              </a:solidFill>
            </a:endParaRPr>
          </a:p>
          <a:p>
            <a:pPr marL="0" indent="0">
              <a:buNone/>
            </a:pPr>
            <a:r>
              <a:rPr lang="en-US" sz="2400" dirty="0">
                <a:solidFill>
                  <a:srgbClr val="004DB4"/>
                </a:solidFill>
              </a:rPr>
              <a:t>RefWorks allows you to attach the full text of an article to its </a:t>
            </a:r>
            <a:r>
              <a:rPr lang="en-US" sz="2400" dirty="0" smtClean="0">
                <a:solidFill>
                  <a:srgbClr val="004DB4"/>
                </a:solidFill>
              </a:rPr>
              <a:t>citation</a:t>
            </a:r>
            <a:endParaRPr lang="en-US" sz="2400" dirty="0">
              <a:solidFill>
                <a:srgbClr val="004DB4"/>
              </a:solidFill>
            </a:endParaRPr>
          </a:p>
          <a:p>
            <a:pPr marL="0" indent="0">
              <a:buNone/>
            </a:pPr>
            <a:endParaRPr lang="en-US" sz="2400" dirty="0" smtClean="0">
              <a:solidFill>
                <a:srgbClr val="004DB4"/>
              </a:solidFill>
            </a:endParaRPr>
          </a:p>
          <a:p>
            <a:pPr>
              <a:buFont typeface="Wingdings" panose="05000000000000000000" pitchFamily="2" charset="2"/>
              <a:buChar char="Ø"/>
            </a:pPr>
            <a:r>
              <a:rPr lang="en-US" sz="2400" b="1" dirty="0" smtClean="0">
                <a:solidFill>
                  <a:srgbClr val="004DB4"/>
                </a:solidFill>
              </a:rPr>
              <a:t>First,</a:t>
            </a:r>
            <a:r>
              <a:rPr lang="en-US" sz="2400" dirty="0" smtClean="0">
                <a:solidFill>
                  <a:srgbClr val="004DB4"/>
                </a:solidFill>
              </a:rPr>
              <a:t> save article to jump </a:t>
            </a:r>
            <a:r>
              <a:rPr lang="en-US" sz="2400" dirty="0">
                <a:solidFill>
                  <a:srgbClr val="004DB4"/>
                </a:solidFill>
              </a:rPr>
              <a:t>drive or </a:t>
            </a:r>
            <a:r>
              <a:rPr lang="en-US" sz="2400" dirty="0" smtClean="0">
                <a:solidFill>
                  <a:srgbClr val="004DB4"/>
                </a:solidFill>
              </a:rPr>
              <a:t>computer desktop</a:t>
            </a:r>
            <a:endParaRPr lang="en-US" sz="2400" dirty="0">
              <a:solidFill>
                <a:srgbClr val="004DB4"/>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7" name="Picture 6"/>
          <p:cNvPicPr>
            <a:picLocks noChangeAspect="1"/>
          </p:cNvPicPr>
          <p:nvPr/>
        </p:nvPicPr>
        <p:blipFill>
          <a:blip r:embed="rId3"/>
          <a:stretch>
            <a:fillRect/>
          </a:stretch>
        </p:blipFill>
        <p:spPr>
          <a:xfrm>
            <a:off x="5435026" y="4355989"/>
            <a:ext cx="1321948" cy="1500188"/>
          </a:xfrm>
          <a:prstGeom prst="rect">
            <a:avLst/>
          </a:prstGeom>
        </p:spPr>
      </p:pic>
      <p:pic>
        <p:nvPicPr>
          <p:cNvPr id="5" name="Picture 4"/>
          <p:cNvPicPr>
            <a:picLocks noChangeAspect="1"/>
          </p:cNvPicPr>
          <p:nvPr/>
        </p:nvPicPr>
        <p:blipFill>
          <a:blip r:embed="rId4"/>
          <a:stretch>
            <a:fillRect/>
          </a:stretch>
        </p:blipFill>
        <p:spPr>
          <a:xfrm>
            <a:off x="0" y="323914"/>
            <a:ext cx="12192000" cy="603282"/>
          </a:xfrm>
          <a:prstGeom prst="rect">
            <a:avLst/>
          </a:prstGeom>
          <a:solidFill>
            <a:schemeClr val="bg1">
              <a:lumMod val="95000"/>
            </a:schemeClr>
          </a:solidFill>
        </p:spPr>
      </p:pic>
    </p:spTree>
    <p:extLst>
      <p:ext uri="{BB962C8B-B14F-4D97-AF65-F5344CB8AC3E}">
        <p14:creationId xmlns:p14="http://schemas.microsoft.com/office/powerpoint/2010/main" val="21535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7253"/>
            <a:ext cx="10972800" cy="990600"/>
          </a:xfrm>
        </p:spPr>
        <p:txBody>
          <a:bodyPr>
            <a:normAutofit/>
          </a:bodyPr>
          <a:lstStyle/>
          <a:p>
            <a:pPr algn="ctr"/>
            <a:r>
              <a:rPr lang="en-US" sz="4000" b="1" dirty="0" smtClean="0">
                <a:solidFill>
                  <a:srgbClr val="800000"/>
                </a:solidFill>
              </a:rPr>
              <a:t>Attaching </a:t>
            </a:r>
            <a:r>
              <a:rPr lang="en-US" sz="4000" b="1" dirty="0">
                <a:solidFill>
                  <a:srgbClr val="800000"/>
                </a:solidFill>
              </a:rPr>
              <a:t>a Full Text Article </a:t>
            </a:r>
          </a:p>
        </p:txBody>
      </p:sp>
      <p:sp>
        <p:nvSpPr>
          <p:cNvPr id="3" name="Content Placeholder 2"/>
          <p:cNvSpPr>
            <a:spLocks noGrp="1"/>
          </p:cNvSpPr>
          <p:nvPr>
            <p:ph idx="1"/>
          </p:nvPr>
        </p:nvSpPr>
        <p:spPr>
          <a:xfrm>
            <a:off x="1728439" y="1600200"/>
            <a:ext cx="8822330" cy="5257799"/>
          </a:xfrm>
        </p:spPr>
        <p:txBody>
          <a:bodyPr>
            <a:normAutofit/>
          </a:bodyPr>
          <a:lstStyle/>
          <a:p>
            <a:pPr marL="0" indent="0">
              <a:buNone/>
            </a:pPr>
            <a:endParaRPr lang="en-US" sz="2400" dirty="0" smtClean="0">
              <a:solidFill>
                <a:schemeClr val="accent2">
                  <a:lumMod val="50000"/>
                </a:schemeClr>
              </a:solidFill>
            </a:endParaRPr>
          </a:p>
          <a:p>
            <a:pPr marL="0" indent="0">
              <a:buNone/>
            </a:pPr>
            <a:r>
              <a:rPr lang="en-US" sz="2400" dirty="0" smtClean="0">
                <a:solidFill>
                  <a:srgbClr val="004DB4"/>
                </a:solidFill>
              </a:rPr>
              <a:t>In RefWorks:</a:t>
            </a:r>
          </a:p>
          <a:p>
            <a:pPr marL="0" indent="0">
              <a:buNone/>
            </a:pPr>
            <a:endParaRPr lang="en-US" sz="1200" dirty="0" smtClean="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paper </a:t>
            </a:r>
            <a:r>
              <a:rPr lang="en-US" sz="2400" b="1" dirty="0">
                <a:solidFill>
                  <a:srgbClr val="004DB4"/>
                </a:solidFill>
              </a:rPr>
              <a:t>and pencil</a:t>
            </a:r>
            <a:r>
              <a:rPr lang="en-US" sz="2400" dirty="0">
                <a:solidFill>
                  <a:srgbClr val="004DB4"/>
                </a:solidFill>
              </a:rPr>
              <a:t> </a:t>
            </a:r>
            <a:r>
              <a:rPr lang="en-US" sz="2400" dirty="0" smtClean="0">
                <a:solidFill>
                  <a:srgbClr val="004DB4"/>
                </a:solidFill>
              </a:rPr>
              <a:t>icon on citation’s menu bar</a:t>
            </a:r>
            <a:endParaRPr lang="en-US" sz="2400" dirty="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6" name="Picture 5"/>
          <p:cNvPicPr>
            <a:picLocks noChangeAspect="1"/>
          </p:cNvPicPr>
          <p:nvPr/>
        </p:nvPicPr>
        <p:blipFill>
          <a:blip r:embed="rId3"/>
          <a:stretch>
            <a:fillRect/>
          </a:stretch>
        </p:blipFill>
        <p:spPr>
          <a:xfrm>
            <a:off x="0" y="369521"/>
            <a:ext cx="12192000" cy="603282"/>
          </a:xfrm>
          <a:prstGeom prst="rect">
            <a:avLst/>
          </a:prstGeom>
          <a:solidFill>
            <a:srgbClr val="0070C0"/>
          </a:solidFill>
        </p:spPr>
      </p:pic>
      <p:pic>
        <p:nvPicPr>
          <p:cNvPr id="4" name="Picture 3"/>
          <p:cNvPicPr>
            <a:picLocks noChangeAspect="1"/>
          </p:cNvPicPr>
          <p:nvPr/>
        </p:nvPicPr>
        <p:blipFill>
          <a:blip r:embed="rId4"/>
          <a:stretch>
            <a:fillRect/>
          </a:stretch>
        </p:blipFill>
        <p:spPr>
          <a:xfrm>
            <a:off x="1875156" y="4089405"/>
            <a:ext cx="8537602" cy="1399782"/>
          </a:xfrm>
          <a:prstGeom prst="rect">
            <a:avLst/>
          </a:prstGeom>
          <a:ln w="19050">
            <a:solidFill>
              <a:schemeClr val="accent2">
                <a:lumMod val="50000"/>
              </a:schemeClr>
            </a:solidFill>
          </a:ln>
        </p:spPr>
      </p:pic>
      <p:sp>
        <p:nvSpPr>
          <p:cNvPr id="5" name="Oval 4"/>
          <p:cNvSpPr/>
          <p:nvPr/>
        </p:nvSpPr>
        <p:spPr>
          <a:xfrm>
            <a:off x="9222059" y="3914078"/>
            <a:ext cx="557561" cy="602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494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949960"/>
            <a:ext cx="10972800" cy="990600"/>
          </a:xfrm>
        </p:spPr>
        <p:txBody>
          <a:bodyPr>
            <a:normAutofit/>
          </a:bodyPr>
          <a:lstStyle/>
          <a:p>
            <a:pPr algn="ctr"/>
            <a:r>
              <a:rPr lang="en-US" sz="4000" b="1" dirty="0">
                <a:solidFill>
                  <a:srgbClr val="800000"/>
                </a:solidFill>
              </a:rPr>
              <a:t>Attaching a Full Text Article </a:t>
            </a:r>
          </a:p>
        </p:txBody>
      </p:sp>
      <p:sp>
        <p:nvSpPr>
          <p:cNvPr id="3" name="Content Placeholder 2"/>
          <p:cNvSpPr>
            <a:spLocks noGrp="1"/>
          </p:cNvSpPr>
          <p:nvPr>
            <p:ph idx="1"/>
          </p:nvPr>
        </p:nvSpPr>
        <p:spPr>
          <a:xfrm>
            <a:off x="2638425" y="1600201"/>
            <a:ext cx="7429500" cy="5012472"/>
          </a:xfrm>
        </p:spPr>
        <p:txBody>
          <a:bodyPr>
            <a:normAutofit/>
          </a:bodyPr>
          <a:lstStyle/>
          <a:p>
            <a:pPr marL="0" indent="0">
              <a:buNone/>
            </a:pPr>
            <a:endParaRPr lang="en-US" sz="2600" dirty="0" smtClean="0">
              <a:solidFill>
                <a:schemeClr val="accent2">
                  <a:lumMod val="50000"/>
                </a:schemeClr>
              </a:solidFill>
            </a:endParaRPr>
          </a:p>
          <a:p>
            <a:pPr marL="0" indent="0">
              <a:buNone/>
            </a:pPr>
            <a:r>
              <a:rPr lang="en-US" sz="2600" dirty="0" smtClean="0">
                <a:solidFill>
                  <a:srgbClr val="004DB4"/>
                </a:solidFill>
              </a:rPr>
              <a:t>This screen now appears:</a:t>
            </a:r>
          </a:p>
          <a:p>
            <a:endParaRPr lang="en-US" sz="2600" dirty="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smtClean="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5" name="Picture 4"/>
          <p:cNvPicPr>
            <a:picLocks noChangeAspect="1"/>
          </p:cNvPicPr>
          <p:nvPr/>
        </p:nvPicPr>
        <p:blipFill>
          <a:blip r:embed="rId3"/>
          <a:stretch>
            <a:fillRect/>
          </a:stretch>
        </p:blipFill>
        <p:spPr>
          <a:xfrm>
            <a:off x="0" y="346678"/>
            <a:ext cx="12192000" cy="603282"/>
          </a:xfrm>
          <a:prstGeom prst="rect">
            <a:avLst/>
          </a:prstGeom>
          <a:solidFill>
            <a:srgbClr val="0070C0"/>
          </a:solidFill>
        </p:spPr>
      </p:pic>
      <p:pic>
        <p:nvPicPr>
          <p:cNvPr id="6" name="Picture 5"/>
          <p:cNvPicPr>
            <a:picLocks noChangeAspect="1"/>
          </p:cNvPicPr>
          <p:nvPr/>
        </p:nvPicPr>
        <p:blipFill>
          <a:blip r:embed="rId4"/>
          <a:stretch>
            <a:fillRect/>
          </a:stretch>
        </p:blipFill>
        <p:spPr>
          <a:xfrm>
            <a:off x="3426691" y="2958413"/>
            <a:ext cx="5332310" cy="2588999"/>
          </a:xfrm>
          <a:prstGeom prst="rect">
            <a:avLst/>
          </a:prstGeom>
          <a:ln w="19050">
            <a:solidFill>
              <a:schemeClr val="accent2">
                <a:lumMod val="50000"/>
              </a:schemeClr>
            </a:solidFill>
          </a:ln>
        </p:spPr>
      </p:pic>
    </p:spTree>
    <p:extLst>
      <p:ext uri="{BB962C8B-B14F-4D97-AF65-F5344CB8AC3E}">
        <p14:creationId xmlns:p14="http://schemas.microsoft.com/office/powerpoint/2010/main" val="316320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92" y="1146717"/>
            <a:ext cx="10972800" cy="990600"/>
          </a:xfrm>
        </p:spPr>
        <p:txBody>
          <a:bodyPr/>
          <a:lstStyle/>
          <a:p>
            <a:pPr algn="ctr"/>
            <a:r>
              <a:rPr lang="en-US" sz="5400" b="1" dirty="0" smtClean="0">
                <a:solidFill>
                  <a:srgbClr val="800000"/>
                </a:solidFill>
              </a:rPr>
              <a:t>RefWorks</a:t>
            </a:r>
            <a:endParaRPr lang="en-US" dirty="0"/>
          </a:p>
        </p:txBody>
      </p:sp>
      <p:sp>
        <p:nvSpPr>
          <p:cNvPr id="3" name="Content Placeholder 2"/>
          <p:cNvSpPr>
            <a:spLocks noGrp="1"/>
          </p:cNvSpPr>
          <p:nvPr>
            <p:ph idx="1"/>
          </p:nvPr>
        </p:nvSpPr>
        <p:spPr>
          <a:xfrm>
            <a:off x="2719029" y="2234216"/>
            <a:ext cx="6410036" cy="1684061"/>
          </a:xfrm>
        </p:spPr>
        <p:txBody>
          <a:bodyPr>
            <a:normAutofit lnSpcReduction="10000"/>
          </a:bodyPr>
          <a:lstStyle/>
          <a:p>
            <a:pPr>
              <a:buFont typeface="Wingdings" pitchFamily="2" charset="2"/>
              <a:buChar char="Ø"/>
            </a:pPr>
            <a:endParaRPr lang="en-US" dirty="0" smtClean="0">
              <a:solidFill>
                <a:srgbClr val="004DB4"/>
              </a:solidFill>
            </a:endParaRPr>
          </a:p>
          <a:p>
            <a:pPr>
              <a:buFont typeface="Wingdings" pitchFamily="2" charset="2"/>
              <a:buChar char="Ø"/>
            </a:pPr>
            <a:r>
              <a:rPr lang="en-US" dirty="0" smtClean="0">
                <a:solidFill>
                  <a:srgbClr val="004DB4"/>
                </a:solidFill>
              </a:rPr>
              <a:t>allows full text of article to be </a:t>
            </a:r>
          </a:p>
          <a:p>
            <a:pPr marL="0" indent="0">
              <a:buNone/>
            </a:pPr>
            <a:r>
              <a:rPr lang="en-US" dirty="0">
                <a:solidFill>
                  <a:srgbClr val="004DB4"/>
                </a:solidFill>
              </a:rPr>
              <a:t> </a:t>
            </a:r>
            <a:r>
              <a:rPr lang="en-US" dirty="0" smtClean="0">
                <a:solidFill>
                  <a:srgbClr val="004DB4"/>
                </a:solidFill>
              </a:rPr>
              <a:t>    attached to its citation</a:t>
            </a:r>
            <a:endParaRPr lang="en-US" dirty="0"/>
          </a:p>
        </p:txBody>
      </p:sp>
      <p:pic>
        <p:nvPicPr>
          <p:cNvPr id="4" name="Picture 3"/>
          <p:cNvPicPr>
            <a:picLocks noChangeAspect="1"/>
          </p:cNvPicPr>
          <p:nvPr/>
        </p:nvPicPr>
        <p:blipFill>
          <a:blip r:embed="rId2"/>
          <a:stretch>
            <a:fillRect/>
          </a:stretch>
        </p:blipFill>
        <p:spPr>
          <a:xfrm>
            <a:off x="0" y="372637"/>
            <a:ext cx="12192000" cy="603282"/>
          </a:xfrm>
          <a:prstGeom prst="rect">
            <a:avLst/>
          </a:prstGeom>
          <a:solidFill>
            <a:srgbClr val="0070C0"/>
          </a:solidFill>
        </p:spPr>
      </p:pic>
      <p:pic>
        <p:nvPicPr>
          <p:cNvPr id="5" name="Picture 4"/>
          <p:cNvPicPr>
            <a:picLocks noChangeAspect="1"/>
          </p:cNvPicPr>
          <p:nvPr/>
        </p:nvPicPr>
        <p:blipFill>
          <a:blip r:embed="rId3"/>
          <a:stretch>
            <a:fillRect/>
          </a:stretch>
        </p:blipFill>
        <p:spPr>
          <a:xfrm>
            <a:off x="5313478" y="4412341"/>
            <a:ext cx="1221138" cy="1020652"/>
          </a:xfrm>
          <a:prstGeom prst="rect">
            <a:avLst/>
          </a:prstGeom>
          <a:ln w="19050">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39800"/>
            <a:ext cx="10972800" cy="990600"/>
          </a:xfrm>
        </p:spPr>
        <p:txBody>
          <a:bodyPr>
            <a:normAutofit/>
          </a:bodyPr>
          <a:lstStyle/>
          <a:p>
            <a:pPr algn="ctr"/>
            <a:r>
              <a:rPr lang="en-US" sz="4000" b="1" dirty="0">
                <a:solidFill>
                  <a:srgbClr val="800000"/>
                </a:solidFill>
              </a:rPr>
              <a:t>Attaching a Full Text Article </a:t>
            </a:r>
          </a:p>
        </p:txBody>
      </p:sp>
      <p:sp>
        <p:nvSpPr>
          <p:cNvPr id="3" name="Content Placeholder 2"/>
          <p:cNvSpPr>
            <a:spLocks noGrp="1"/>
          </p:cNvSpPr>
          <p:nvPr>
            <p:ph idx="1"/>
          </p:nvPr>
        </p:nvSpPr>
        <p:spPr>
          <a:xfrm>
            <a:off x="2553629" y="1600201"/>
            <a:ext cx="7582830" cy="5012472"/>
          </a:xfrm>
        </p:spPr>
        <p:txBody>
          <a:bodyPr>
            <a:normAutofit/>
          </a:bodyPr>
          <a:lstStyle/>
          <a:p>
            <a:endParaRPr lang="en-US" sz="2400" dirty="0" smtClean="0">
              <a:solidFill>
                <a:schemeClr val="accent2">
                  <a:lumMod val="50000"/>
                </a:schemeClr>
              </a:solidFill>
            </a:endParaRPr>
          </a:p>
          <a:p>
            <a:pPr>
              <a:buFont typeface="Wingdings" panose="05000000000000000000" pitchFamily="2" charset="2"/>
              <a:buChar char="Ø"/>
            </a:pPr>
            <a:r>
              <a:rPr lang="en-US" sz="2400" dirty="0" smtClean="0">
                <a:solidFill>
                  <a:srgbClr val="004DB4"/>
                </a:solidFill>
              </a:rPr>
              <a:t>Scroll down</a:t>
            </a:r>
          </a:p>
          <a:p>
            <a:pPr>
              <a:buFont typeface="Wingdings" panose="05000000000000000000" pitchFamily="2" charset="2"/>
              <a:buChar char="Ø"/>
            </a:pPr>
            <a:endParaRPr lang="en-US" sz="1600" dirty="0" smtClean="0">
              <a:solidFill>
                <a:srgbClr val="004DB4"/>
              </a:solidFill>
            </a:endParaRPr>
          </a:p>
          <a:p>
            <a:pPr lvl="1">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Browse</a:t>
            </a:r>
          </a:p>
          <a:p>
            <a:endParaRPr lang="en-US" sz="2400" dirty="0">
              <a:solidFill>
                <a:schemeClr val="accent2">
                  <a:lumMod val="50000"/>
                </a:schemeClr>
              </a:solidFill>
            </a:endParaRPr>
          </a:p>
          <a:p>
            <a:pPr marL="457200" lvl="1" indent="0">
              <a:buNone/>
            </a:pPr>
            <a:r>
              <a:rPr lang="en-US" sz="2000" dirty="0" smtClean="0">
                <a:solidFill>
                  <a:schemeClr val="accent2">
                    <a:lumMod val="50000"/>
                  </a:schemeClr>
                </a:solidFill>
              </a:rPr>
              <a:t>    </a:t>
            </a:r>
          </a:p>
          <a:p>
            <a:pPr lvl="1"/>
            <a:endParaRPr lang="en-US" sz="2000" dirty="0">
              <a:solidFill>
                <a:schemeClr val="accent2">
                  <a:lumMod val="50000"/>
                </a:schemeClr>
              </a:solidFill>
            </a:endParaRPr>
          </a:p>
          <a:p>
            <a:pPr lvl="1"/>
            <a:endParaRPr lang="en-US" sz="2000" dirty="0" smtClean="0">
              <a:solidFill>
                <a:schemeClr val="accent2">
                  <a:lumMod val="50000"/>
                </a:schemeClr>
              </a:solidFill>
            </a:endParaRPr>
          </a:p>
          <a:p>
            <a:pPr marL="457200" lvl="1" indent="0">
              <a:buNone/>
            </a:pPr>
            <a:r>
              <a:rPr lang="en-US" sz="2000" dirty="0" smtClean="0">
                <a:solidFill>
                  <a:schemeClr val="accent2">
                    <a:lumMod val="50000"/>
                  </a:schemeClr>
                </a:solidFill>
              </a:rPr>
              <a:t>   </a:t>
            </a: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12" name="Picture 11"/>
          <p:cNvPicPr>
            <a:picLocks noChangeAspect="1"/>
          </p:cNvPicPr>
          <p:nvPr/>
        </p:nvPicPr>
        <p:blipFill>
          <a:blip r:embed="rId3"/>
          <a:stretch>
            <a:fillRect/>
          </a:stretch>
        </p:blipFill>
        <p:spPr>
          <a:xfrm>
            <a:off x="3706495" y="3862387"/>
            <a:ext cx="4724400" cy="1019175"/>
          </a:xfrm>
          <a:prstGeom prst="rect">
            <a:avLst/>
          </a:prstGeom>
          <a:ln w="19050">
            <a:solidFill>
              <a:schemeClr val="accent2">
                <a:lumMod val="50000"/>
              </a:schemeClr>
            </a:solidFill>
          </a:ln>
        </p:spPr>
      </p:pic>
      <p:cxnSp>
        <p:nvCxnSpPr>
          <p:cNvPr id="14" name="Straight Arrow Connector 13"/>
          <p:cNvCxnSpPr/>
          <p:nvPr/>
        </p:nvCxnSpPr>
        <p:spPr>
          <a:xfrm flipH="1">
            <a:off x="5940425" y="4143374"/>
            <a:ext cx="323850" cy="45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0" y="336518"/>
            <a:ext cx="12192000" cy="603282"/>
          </a:xfrm>
          <a:prstGeom prst="rect">
            <a:avLst/>
          </a:prstGeom>
          <a:solidFill>
            <a:srgbClr val="0070C0"/>
          </a:solidFill>
        </p:spPr>
      </p:pic>
    </p:spTree>
    <p:extLst>
      <p:ext uri="{BB962C8B-B14F-4D97-AF65-F5344CB8AC3E}">
        <p14:creationId xmlns:p14="http://schemas.microsoft.com/office/powerpoint/2010/main" val="3163120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65615"/>
            <a:ext cx="10972800" cy="990600"/>
          </a:xfrm>
        </p:spPr>
        <p:txBody>
          <a:bodyPr>
            <a:normAutofit/>
          </a:bodyPr>
          <a:lstStyle/>
          <a:p>
            <a:pPr algn="ctr"/>
            <a:r>
              <a:rPr lang="en-US" sz="4000" b="1" dirty="0" smtClean="0">
                <a:solidFill>
                  <a:srgbClr val="800000"/>
                </a:solidFill>
              </a:rPr>
              <a:t>Attaching </a:t>
            </a:r>
            <a:r>
              <a:rPr lang="en-US" sz="4000" b="1" dirty="0">
                <a:solidFill>
                  <a:srgbClr val="800000"/>
                </a:solidFill>
              </a:rPr>
              <a:t>a Full Text Article </a:t>
            </a:r>
            <a:endParaRPr lang="en-US" sz="4000" dirty="0">
              <a:solidFill>
                <a:srgbClr val="800000"/>
              </a:solidFill>
            </a:endParaRPr>
          </a:p>
        </p:txBody>
      </p:sp>
      <p:sp>
        <p:nvSpPr>
          <p:cNvPr id="3" name="Content Placeholder 2"/>
          <p:cNvSpPr>
            <a:spLocks noGrp="1"/>
          </p:cNvSpPr>
          <p:nvPr>
            <p:ph idx="1"/>
          </p:nvPr>
        </p:nvSpPr>
        <p:spPr>
          <a:xfrm>
            <a:off x="1310640" y="1600200"/>
            <a:ext cx="10972800" cy="4876800"/>
          </a:xfrm>
        </p:spPr>
        <p:txBody>
          <a:bodyPr>
            <a:normAutofit/>
          </a:bodyPr>
          <a:lstStyle/>
          <a:p>
            <a:endParaRPr lang="en-US" sz="2400" dirty="0" smtClean="0">
              <a:solidFill>
                <a:schemeClr val="accent2">
                  <a:lumMod val="50000"/>
                </a:schemeClr>
              </a:solidFill>
            </a:endParaRPr>
          </a:p>
          <a:p>
            <a:pPr>
              <a:buFont typeface="Wingdings" panose="05000000000000000000" pitchFamily="2" charset="2"/>
              <a:buChar char="Ø"/>
            </a:pPr>
            <a:r>
              <a:rPr lang="en-US" sz="2400" dirty="0" smtClean="0">
                <a:solidFill>
                  <a:srgbClr val="004DB4"/>
                </a:solidFill>
              </a:rPr>
              <a:t>Click saved article</a:t>
            </a:r>
          </a:p>
          <a:p>
            <a:pPr>
              <a:buFont typeface="Wingdings" panose="05000000000000000000" pitchFamily="2" charset="2"/>
              <a:buChar char="Ø"/>
            </a:pPr>
            <a:endParaRPr lang="en-US" sz="1200" dirty="0" smtClean="0">
              <a:solidFill>
                <a:srgbClr val="004DB4"/>
              </a:solidFill>
            </a:endParaRPr>
          </a:p>
          <a:p>
            <a:pPr lvl="1">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Open</a:t>
            </a:r>
          </a:p>
          <a:p>
            <a:endParaRPr lang="en-US" sz="2400" dirty="0">
              <a:solidFill>
                <a:schemeClr val="accent2">
                  <a:lumMod val="50000"/>
                </a:schemeClr>
              </a:solidFill>
            </a:endParaRPr>
          </a:p>
        </p:txBody>
      </p:sp>
      <p:pic>
        <p:nvPicPr>
          <p:cNvPr id="5" name="Picture 4"/>
          <p:cNvPicPr>
            <a:picLocks noChangeAspect="1"/>
          </p:cNvPicPr>
          <p:nvPr/>
        </p:nvPicPr>
        <p:blipFill>
          <a:blip r:embed="rId3"/>
          <a:stretch>
            <a:fillRect/>
          </a:stretch>
        </p:blipFill>
        <p:spPr>
          <a:xfrm>
            <a:off x="2820987" y="3306046"/>
            <a:ext cx="6550025" cy="2629934"/>
          </a:xfrm>
          <a:prstGeom prst="rect">
            <a:avLst/>
          </a:prstGeom>
          <a:ln w="19050">
            <a:solidFill>
              <a:schemeClr val="accent2">
                <a:lumMod val="50000"/>
              </a:schemeClr>
            </a:solidFill>
          </a:ln>
        </p:spPr>
      </p:pic>
      <p:cxnSp>
        <p:nvCxnSpPr>
          <p:cNvPr id="7" name="Straight Arrow Connector 6"/>
          <p:cNvCxnSpPr/>
          <p:nvPr/>
        </p:nvCxnSpPr>
        <p:spPr>
          <a:xfrm flipH="1">
            <a:off x="5933121" y="3810000"/>
            <a:ext cx="250824" cy="45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258318" y="5301109"/>
            <a:ext cx="250824" cy="45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0" y="362333"/>
            <a:ext cx="12192000" cy="603282"/>
          </a:xfrm>
          <a:prstGeom prst="rect">
            <a:avLst/>
          </a:prstGeom>
          <a:solidFill>
            <a:srgbClr val="0070C0"/>
          </a:solidFill>
        </p:spPr>
      </p:pic>
    </p:spTree>
    <p:extLst>
      <p:ext uri="{BB962C8B-B14F-4D97-AF65-F5344CB8AC3E}">
        <p14:creationId xmlns:p14="http://schemas.microsoft.com/office/powerpoint/2010/main" val="282996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a:solidFill>
                  <a:srgbClr val="800000"/>
                </a:solidFill>
              </a:rPr>
              <a:t>Attaching a Full Text Article </a:t>
            </a:r>
            <a:endParaRPr lang="en-US" sz="4000" dirty="0">
              <a:solidFill>
                <a:srgbClr val="800000"/>
              </a:solidFill>
            </a:endParaRPr>
          </a:p>
        </p:txBody>
      </p:sp>
      <p:sp>
        <p:nvSpPr>
          <p:cNvPr id="3" name="Content Placeholder 2"/>
          <p:cNvSpPr>
            <a:spLocks noGrp="1"/>
          </p:cNvSpPr>
          <p:nvPr>
            <p:ph idx="1"/>
          </p:nvPr>
        </p:nvSpPr>
        <p:spPr>
          <a:xfrm>
            <a:off x="2092960" y="2123440"/>
            <a:ext cx="10972800" cy="4876800"/>
          </a:xfrm>
        </p:spPr>
        <p:txBody>
          <a:bodyPr/>
          <a:lstStyle/>
          <a:p>
            <a:pPr marL="342900" lvl="1" indent="-342900">
              <a:buFont typeface="Wingdings" panose="05000000000000000000" pitchFamily="2" charset="2"/>
              <a:buChar char="Ø"/>
            </a:pPr>
            <a:r>
              <a:rPr lang="en-US" sz="2400" dirty="0">
                <a:solidFill>
                  <a:srgbClr val="004DB4"/>
                </a:solidFill>
              </a:rPr>
              <a:t>Click </a:t>
            </a:r>
            <a:r>
              <a:rPr lang="en-US" sz="2400" b="1" dirty="0">
                <a:solidFill>
                  <a:srgbClr val="004DB4"/>
                </a:solidFill>
              </a:rPr>
              <a:t>Save Reference</a:t>
            </a:r>
            <a:endParaRPr lang="en-US" sz="2400" dirty="0">
              <a:solidFill>
                <a:srgbClr val="004DB4"/>
              </a:solidFill>
            </a:endParaRPr>
          </a:p>
          <a:p>
            <a:endParaRPr lang="en-US" dirty="0"/>
          </a:p>
        </p:txBody>
      </p:sp>
      <p:pic>
        <p:nvPicPr>
          <p:cNvPr id="4" name="Picture 3"/>
          <p:cNvPicPr>
            <a:picLocks noChangeAspect="1"/>
          </p:cNvPicPr>
          <p:nvPr/>
        </p:nvPicPr>
        <p:blipFill>
          <a:blip r:embed="rId3"/>
          <a:stretch>
            <a:fillRect/>
          </a:stretch>
        </p:blipFill>
        <p:spPr>
          <a:xfrm>
            <a:off x="2847974" y="3014036"/>
            <a:ext cx="7005637" cy="2201528"/>
          </a:xfrm>
          <a:prstGeom prst="rect">
            <a:avLst/>
          </a:prstGeom>
          <a:ln w="19050">
            <a:solidFill>
              <a:schemeClr val="accent2">
                <a:lumMod val="50000"/>
              </a:schemeClr>
            </a:solidFill>
          </a:ln>
        </p:spPr>
      </p:pic>
      <p:cxnSp>
        <p:nvCxnSpPr>
          <p:cNvPr id="6" name="Straight Arrow Connector 5"/>
          <p:cNvCxnSpPr/>
          <p:nvPr/>
        </p:nvCxnSpPr>
        <p:spPr>
          <a:xfrm flipH="1">
            <a:off x="7935768" y="4266565"/>
            <a:ext cx="304800" cy="590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0" y="325406"/>
            <a:ext cx="12192000" cy="603282"/>
          </a:xfrm>
          <a:prstGeom prst="rect">
            <a:avLst/>
          </a:prstGeom>
          <a:solidFill>
            <a:srgbClr val="0070C0"/>
          </a:solidFill>
        </p:spPr>
      </p:pic>
    </p:spTree>
    <p:extLst>
      <p:ext uri="{BB962C8B-B14F-4D97-AF65-F5344CB8AC3E}">
        <p14:creationId xmlns:p14="http://schemas.microsoft.com/office/powerpoint/2010/main" val="66031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929640"/>
            <a:ext cx="10972800" cy="990600"/>
          </a:xfrm>
        </p:spPr>
        <p:txBody>
          <a:bodyPr>
            <a:normAutofit/>
          </a:bodyPr>
          <a:lstStyle/>
          <a:p>
            <a:pPr algn="ctr"/>
            <a:r>
              <a:rPr lang="en-US" sz="4000" b="1" dirty="0">
                <a:solidFill>
                  <a:srgbClr val="800000"/>
                </a:solidFill>
              </a:rPr>
              <a:t>Attaching a Full Text Article </a:t>
            </a:r>
            <a:endParaRPr lang="en-US" sz="4000" dirty="0">
              <a:solidFill>
                <a:srgbClr val="800000"/>
              </a:solidFill>
            </a:endParaRPr>
          </a:p>
        </p:txBody>
      </p:sp>
      <p:sp>
        <p:nvSpPr>
          <p:cNvPr id="3" name="Content Placeholder 2"/>
          <p:cNvSpPr>
            <a:spLocks noGrp="1"/>
          </p:cNvSpPr>
          <p:nvPr>
            <p:ph idx="1"/>
          </p:nvPr>
        </p:nvSpPr>
        <p:spPr>
          <a:xfrm>
            <a:off x="1360449" y="1795346"/>
            <a:ext cx="10221950" cy="4568187"/>
          </a:xfrm>
        </p:spPr>
        <p:txBody>
          <a:bodyPr/>
          <a:lstStyle/>
          <a:p>
            <a:pPr marL="0" indent="0">
              <a:buNone/>
            </a:pPr>
            <a:endParaRPr lang="en-US" sz="2400" dirty="0" smtClean="0">
              <a:solidFill>
                <a:schemeClr val="accent2">
                  <a:lumMod val="50000"/>
                </a:schemeClr>
              </a:solidFill>
            </a:endParaRPr>
          </a:p>
          <a:p>
            <a:pPr marL="0" indent="0">
              <a:buNone/>
            </a:pPr>
            <a:r>
              <a:rPr lang="en-US" sz="2400" dirty="0" smtClean="0">
                <a:solidFill>
                  <a:srgbClr val="004DB4"/>
                </a:solidFill>
              </a:rPr>
              <a:t>You </a:t>
            </a:r>
            <a:r>
              <a:rPr lang="en-US" sz="2400" dirty="0">
                <a:solidFill>
                  <a:srgbClr val="004DB4"/>
                </a:solidFill>
              </a:rPr>
              <a:t>should now </a:t>
            </a:r>
            <a:r>
              <a:rPr lang="en-US" sz="2400" dirty="0" smtClean="0">
                <a:solidFill>
                  <a:srgbClr val="004DB4"/>
                </a:solidFill>
              </a:rPr>
              <a:t>see:</a:t>
            </a:r>
          </a:p>
          <a:p>
            <a:pPr marL="0" indent="0">
              <a:buNone/>
            </a:pPr>
            <a:endParaRPr lang="en-US" sz="800" dirty="0" smtClean="0">
              <a:solidFill>
                <a:srgbClr val="004DB4"/>
              </a:solidFill>
            </a:endParaRPr>
          </a:p>
          <a:p>
            <a:pPr marL="857250" lvl="1" indent="-457200">
              <a:buFont typeface="Wingdings" panose="05000000000000000000" pitchFamily="2" charset="2"/>
              <a:buChar char="Ø"/>
            </a:pPr>
            <a:r>
              <a:rPr lang="en-US" sz="2200" dirty="0" smtClean="0">
                <a:solidFill>
                  <a:srgbClr val="004DB4"/>
                </a:solidFill>
              </a:rPr>
              <a:t>a </a:t>
            </a:r>
            <a:r>
              <a:rPr lang="en-US" sz="2200" b="1" u="sng" dirty="0" smtClean="0">
                <a:solidFill>
                  <a:srgbClr val="004DB4"/>
                </a:solidFill>
              </a:rPr>
              <a:t>paperclip</a:t>
            </a:r>
            <a:r>
              <a:rPr lang="en-US" sz="2200" dirty="0" smtClean="0">
                <a:solidFill>
                  <a:srgbClr val="004DB4"/>
                </a:solidFill>
              </a:rPr>
              <a:t> </a:t>
            </a:r>
            <a:r>
              <a:rPr lang="en-US" sz="2200" dirty="0">
                <a:solidFill>
                  <a:srgbClr val="004DB4"/>
                </a:solidFill>
              </a:rPr>
              <a:t>next </a:t>
            </a:r>
            <a:r>
              <a:rPr lang="en-US" sz="2200" dirty="0" smtClean="0">
                <a:solidFill>
                  <a:srgbClr val="004DB4"/>
                </a:solidFill>
              </a:rPr>
              <a:t>to menu bar, </a:t>
            </a:r>
            <a:r>
              <a:rPr lang="en-US" sz="2200" dirty="0">
                <a:solidFill>
                  <a:srgbClr val="004DB4"/>
                </a:solidFill>
              </a:rPr>
              <a:t>and </a:t>
            </a:r>
            <a:endParaRPr lang="en-US" sz="2200" dirty="0" smtClean="0">
              <a:solidFill>
                <a:srgbClr val="004DB4"/>
              </a:solidFill>
            </a:endParaRPr>
          </a:p>
          <a:p>
            <a:pPr marL="857250" lvl="1" indent="-457200">
              <a:buFont typeface="Wingdings" panose="05000000000000000000" pitchFamily="2" charset="2"/>
              <a:buChar char="Ø"/>
            </a:pPr>
            <a:r>
              <a:rPr lang="en-US" sz="2200" b="1" u="sng" dirty="0" smtClean="0">
                <a:solidFill>
                  <a:srgbClr val="004DB4"/>
                </a:solidFill>
              </a:rPr>
              <a:t>Adobe </a:t>
            </a:r>
            <a:r>
              <a:rPr lang="en-US" sz="2200" b="1" u="sng" dirty="0">
                <a:solidFill>
                  <a:srgbClr val="004DB4"/>
                </a:solidFill>
              </a:rPr>
              <a:t>symbol</a:t>
            </a:r>
            <a:r>
              <a:rPr lang="en-US" sz="2200" dirty="0">
                <a:solidFill>
                  <a:srgbClr val="004DB4"/>
                </a:solidFill>
              </a:rPr>
              <a:t> at </a:t>
            </a:r>
            <a:r>
              <a:rPr lang="en-US" sz="2200" dirty="0" smtClean="0">
                <a:solidFill>
                  <a:srgbClr val="004DB4"/>
                </a:solidFill>
              </a:rPr>
              <a:t>Attachments</a:t>
            </a:r>
            <a:endParaRPr lang="en-US" sz="2200" dirty="0">
              <a:solidFill>
                <a:srgbClr val="004DB4"/>
              </a:solidFill>
            </a:endParaRPr>
          </a:p>
          <a:p>
            <a:endParaRPr lang="en-US" sz="2400" dirty="0"/>
          </a:p>
        </p:txBody>
      </p:sp>
      <p:pic>
        <p:nvPicPr>
          <p:cNvPr id="4" name="Picture 3"/>
          <p:cNvPicPr>
            <a:picLocks noChangeAspect="1"/>
          </p:cNvPicPr>
          <p:nvPr/>
        </p:nvPicPr>
        <p:blipFill>
          <a:blip r:embed="rId3"/>
          <a:stretch>
            <a:fillRect/>
          </a:stretch>
        </p:blipFill>
        <p:spPr>
          <a:xfrm>
            <a:off x="2890044" y="4079359"/>
            <a:ext cx="6411912" cy="1563881"/>
          </a:xfrm>
          <a:prstGeom prst="rect">
            <a:avLst/>
          </a:prstGeom>
          <a:solidFill>
            <a:schemeClr val="bg1">
              <a:lumMod val="95000"/>
            </a:schemeClr>
          </a:solidFill>
          <a:ln w="19050">
            <a:solidFill>
              <a:schemeClr val="accent2">
                <a:lumMod val="50000"/>
              </a:schemeClr>
            </a:solidFill>
          </a:ln>
        </p:spPr>
      </p:pic>
      <p:sp>
        <p:nvSpPr>
          <p:cNvPr id="5" name="Oval 4"/>
          <p:cNvSpPr/>
          <p:nvPr/>
        </p:nvSpPr>
        <p:spPr>
          <a:xfrm>
            <a:off x="7982095" y="3884711"/>
            <a:ext cx="381000" cy="5143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695825" y="4563365"/>
            <a:ext cx="209550" cy="4762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199" y="5686425"/>
            <a:ext cx="7839075" cy="677108"/>
          </a:xfrm>
          <a:prstGeom prst="rect">
            <a:avLst/>
          </a:prstGeom>
          <a:noFill/>
        </p:spPr>
        <p:txBody>
          <a:bodyPr wrap="square" rtlCol="0">
            <a:spAutoFit/>
          </a:bodyPr>
          <a:lstStyle/>
          <a:p>
            <a:pPr algn="ctr"/>
            <a:endParaRPr lang="en-US" sz="1400" dirty="0" smtClean="0">
              <a:solidFill>
                <a:schemeClr val="accent2">
                  <a:lumMod val="50000"/>
                </a:schemeClr>
              </a:solidFill>
            </a:endParaRPr>
          </a:p>
          <a:p>
            <a:r>
              <a:rPr lang="en-US" sz="2400" dirty="0" smtClean="0">
                <a:solidFill>
                  <a:srgbClr val="004DB4"/>
                </a:solidFill>
              </a:rPr>
              <a:t>Full text of article is now attached to its citation</a:t>
            </a:r>
            <a:endParaRPr lang="en-US" sz="2400" dirty="0">
              <a:solidFill>
                <a:srgbClr val="004DB4"/>
              </a:solidFill>
            </a:endParaRPr>
          </a:p>
        </p:txBody>
      </p:sp>
      <p:pic>
        <p:nvPicPr>
          <p:cNvPr id="9" name="Picture 8"/>
          <p:cNvPicPr>
            <a:picLocks noChangeAspect="1"/>
          </p:cNvPicPr>
          <p:nvPr/>
        </p:nvPicPr>
        <p:blipFill>
          <a:blip r:embed="rId4"/>
          <a:stretch>
            <a:fillRect/>
          </a:stretch>
        </p:blipFill>
        <p:spPr>
          <a:xfrm>
            <a:off x="0" y="359997"/>
            <a:ext cx="12192000" cy="603282"/>
          </a:xfrm>
          <a:prstGeom prst="rect">
            <a:avLst/>
          </a:prstGeom>
          <a:solidFill>
            <a:srgbClr val="0070C0"/>
          </a:solidFill>
        </p:spPr>
      </p:pic>
    </p:spTree>
    <p:extLst>
      <p:ext uri="{BB962C8B-B14F-4D97-AF65-F5344CB8AC3E}">
        <p14:creationId xmlns:p14="http://schemas.microsoft.com/office/powerpoint/2010/main" val="1071808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a:solidFill>
                  <a:srgbClr val="800000"/>
                </a:solidFill>
              </a:rPr>
              <a:t>Attaching </a:t>
            </a:r>
            <a:r>
              <a:rPr lang="en-US" sz="4000" b="1" dirty="0" smtClean="0">
                <a:solidFill>
                  <a:srgbClr val="800000"/>
                </a:solidFill>
              </a:rPr>
              <a:t>Your Research Paper</a:t>
            </a:r>
            <a:endParaRPr lang="en-US" sz="4000" dirty="0">
              <a:solidFill>
                <a:srgbClr val="800000"/>
              </a:solidFill>
            </a:endParaRPr>
          </a:p>
        </p:txBody>
      </p:sp>
      <p:sp>
        <p:nvSpPr>
          <p:cNvPr id="3" name="Content Placeholder 2"/>
          <p:cNvSpPr>
            <a:spLocks noGrp="1"/>
          </p:cNvSpPr>
          <p:nvPr>
            <p:ph idx="1"/>
          </p:nvPr>
        </p:nvSpPr>
        <p:spPr>
          <a:xfrm>
            <a:off x="2092960" y="2123440"/>
            <a:ext cx="10972800" cy="4876800"/>
          </a:xfrm>
        </p:spPr>
        <p:txBody>
          <a:bodyPr/>
          <a:lstStyle/>
          <a:p>
            <a:pPr marL="0" lvl="1" indent="0">
              <a:buNone/>
            </a:pPr>
            <a:r>
              <a:rPr lang="en-US" sz="2400" dirty="0" smtClean="0">
                <a:solidFill>
                  <a:srgbClr val="004DB4"/>
                </a:solidFill>
              </a:rPr>
              <a:t>To attach your research paper or research paper draft:</a:t>
            </a:r>
          </a:p>
          <a:p>
            <a:pPr marL="342900" lvl="1" indent="-342900">
              <a:buFont typeface="Wingdings" panose="05000000000000000000" pitchFamily="2" charset="2"/>
              <a:buChar char="Ø"/>
            </a:pPr>
            <a:r>
              <a:rPr lang="en-US" sz="2400" dirty="0" smtClean="0">
                <a:solidFill>
                  <a:srgbClr val="004DB4"/>
                </a:solidFill>
              </a:rPr>
              <a:t>Create citation </a:t>
            </a:r>
            <a:endParaRPr lang="en-US" sz="2400" dirty="0">
              <a:solidFill>
                <a:srgbClr val="004DB4"/>
              </a:solidFill>
            </a:endParaRPr>
          </a:p>
          <a:p>
            <a:pPr lvl="1">
              <a:buFont typeface="Wingdings" panose="05000000000000000000" pitchFamily="2" charset="2"/>
              <a:buChar char="Ø"/>
            </a:pPr>
            <a:r>
              <a:rPr lang="en-US" sz="2400" dirty="0" smtClean="0">
                <a:solidFill>
                  <a:srgbClr val="004DB4"/>
                </a:solidFill>
              </a:rPr>
              <a:t>Click references</a:t>
            </a:r>
          </a:p>
          <a:p>
            <a:pPr lvl="1">
              <a:buFont typeface="Wingdings" panose="05000000000000000000" pitchFamily="2" charset="2"/>
              <a:buChar char="Ø"/>
            </a:pPr>
            <a:r>
              <a:rPr lang="en-US" sz="2400" dirty="0" smtClean="0">
                <a:solidFill>
                  <a:srgbClr val="004DB4"/>
                </a:solidFill>
              </a:rPr>
              <a:t>Click add new</a:t>
            </a:r>
            <a:endParaRPr lang="en-US" sz="2400" dirty="0">
              <a:solidFill>
                <a:srgbClr val="004DB4"/>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pic>
        <p:nvPicPr>
          <p:cNvPr id="5" name="Picture 4"/>
          <p:cNvPicPr>
            <a:picLocks noChangeAspect="1"/>
          </p:cNvPicPr>
          <p:nvPr/>
        </p:nvPicPr>
        <p:blipFill>
          <a:blip r:embed="rId4"/>
          <a:stretch>
            <a:fillRect/>
          </a:stretch>
        </p:blipFill>
        <p:spPr>
          <a:xfrm>
            <a:off x="4279105" y="4214987"/>
            <a:ext cx="4143375" cy="1819275"/>
          </a:xfrm>
          <a:prstGeom prst="rect">
            <a:avLst/>
          </a:prstGeom>
          <a:ln w="19050">
            <a:solidFill>
              <a:schemeClr val="accent6">
                <a:lumMod val="50000"/>
              </a:schemeClr>
            </a:solidFill>
          </a:ln>
        </p:spPr>
      </p:pic>
      <p:sp>
        <p:nvSpPr>
          <p:cNvPr id="10" name="Oval 9"/>
          <p:cNvSpPr/>
          <p:nvPr/>
        </p:nvSpPr>
        <p:spPr>
          <a:xfrm>
            <a:off x="4153998" y="4778430"/>
            <a:ext cx="1159727" cy="858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99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a:solidFill>
                  <a:srgbClr val="800000"/>
                </a:solidFill>
              </a:rPr>
              <a:t>Attaching </a:t>
            </a:r>
            <a:r>
              <a:rPr lang="en-US" sz="4000" b="1" dirty="0" smtClean="0">
                <a:solidFill>
                  <a:srgbClr val="800000"/>
                </a:solidFill>
              </a:rPr>
              <a:t>Your Research Paper</a:t>
            </a:r>
            <a:endParaRPr lang="en-US" sz="4000" dirty="0">
              <a:solidFill>
                <a:srgbClr val="800000"/>
              </a:solidFill>
            </a:endParaRPr>
          </a:p>
        </p:txBody>
      </p:sp>
      <p:pic>
        <p:nvPicPr>
          <p:cNvPr id="5" name="Content Placeholder 4"/>
          <p:cNvPicPr>
            <a:picLocks noGrp="1" noChangeAspect="1"/>
          </p:cNvPicPr>
          <p:nvPr>
            <p:ph idx="1"/>
          </p:nvPr>
        </p:nvPicPr>
        <p:blipFill>
          <a:blip r:embed="rId3"/>
          <a:stretch>
            <a:fillRect/>
          </a:stretch>
        </p:blipFill>
        <p:spPr>
          <a:xfrm>
            <a:off x="2754351" y="3786071"/>
            <a:ext cx="6248400" cy="2419350"/>
          </a:xfrm>
          <a:prstGeom prst="rect">
            <a:avLst/>
          </a:prstGeom>
          <a:ln w="19050">
            <a:solidFill>
              <a:schemeClr val="accent6">
                <a:lumMod val="50000"/>
              </a:schemeClr>
            </a:solidFill>
          </a:ln>
        </p:spPr>
      </p:pic>
      <p:pic>
        <p:nvPicPr>
          <p:cNvPr id="7" name="Picture 6"/>
          <p:cNvPicPr>
            <a:picLocks noChangeAspect="1"/>
          </p:cNvPicPr>
          <p:nvPr/>
        </p:nvPicPr>
        <p:blipFill>
          <a:blip r:embed="rId4"/>
          <a:stretch>
            <a:fillRect/>
          </a:stretch>
        </p:blipFill>
        <p:spPr>
          <a:xfrm>
            <a:off x="0" y="325406"/>
            <a:ext cx="12192000" cy="603282"/>
          </a:xfrm>
          <a:prstGeom prst="rect">
            <a:avLst/>
          </a:prstGeom>
          <a:solidFill>
            <a:srgbClr val="0070C0"/>
          </a:solidFill>
        </p:spPr>
      </p:pic>
      <p:sp>
        <p:nvSpPr>
          <p:cNvPr id="8" name="TextBox 7"/>
          <p:cNvSpPr txBox="1"/>
          <p:nvPr/>
        </p:nvSpPr>
        <p:spPr>
          <a:xfrm>
            <a:off x="2754350" y="2159029"/>
            <a:ext cx="6735337"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004DB4"/>
                </a:solidFill>
              </a:rPr>
              <a:t>Type your name as </a:t>
            </a:r>
            <a:r>
              <a:rPr lang="en-US" sz="2400" b="1" dirty="0" smtClean="0">
                <a:solidFill>
                  <a:srgbClr val="004DB4"/>
                </a:solidFill>
              </a:rPr>
              <a:t>Author</a:t>
            </a:r>
          </a:p>
          <a:p>
            <a:pPr marL="342900" indent="-342900">
              <a:buFont typeface="Wingdings" panose="05000000000000000000" pitchFamily="2" charset="2"/>
              <a:buChar char="Ø"/>
            </a:pPr>
            <a:r>
              <a:rPr lang="en-US" sz="2400" dirty="0" smtClean="0">
                <a:solidFill>
                  <a:srgbClr val="004DB4"/>
                </a:solidFill>
              </a:rPr>
              <a:t>Type name of paper as </a:t>
            </a:r>
            <a:r>
              <a:rPr lang="en-US" sz="2400" b="1" dirty="0" smtClean="0">
                <a:solidFill>
                  <a:srgbClr val="004DB4"/>
                </a:solidFill>
              </a:rPr>
              <a:t>Title</a:t>
            </a:r>
          </a:p>
          <a:p>
            <a:pPr marL="342900" indent="-342900">
              <a:buFont typeface="Wingdings" panose="05000000000000000000" pitchFamily="2" charset="2"/>
              <a:buChar char="Ø"/>
            </a:pPr>
            <a:r>
              <a:rPr lang="en-US" sz="2400" dirty="0" smtClean="0">
                <a:solidFill>
                  <a:srgbClr val="004DB4"/>
                </a:solidFill>
              </a:rPr>
              <a:t>Repeat directions for attaching an article</a:t>
            </a:r>
            <a:endParaRPr lang="en-US" sz="2400" dirty="0">
              <a:solidFill>
                <a:srgbClr val="004DB4"/>
              </a:solidFill>
            </a:endParaRPr>
          </a:p>
        </p:txBody>
      </p:sp>
      <p:cxnSp>
        <p:nvCxnSpPr>
          <p:cNvPr id="10" name="Straight Arrow Connector 9"/>
          <p:cNvCxnSpPr/>
          <p:nvPr/>
        </p:nvCxnSpPr>
        <p:spPr>
          <a:xfrm flipH="1">
            <a:off x="5363736" y="4873083"/>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25014" y="5542156"/>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688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a:solidFill>
                  <a:srgbClr val="800000"/>
                </a:solidFill>
              </a:rPr>
              <a:t>Creating a Bibliography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8" name="TextBox 7"/>
          <p:cNvSpPr txBox="1"/>
          <p:nvPr/>
        </p:nvSpPr>
        <p:spPr>
          <a:xfrm>
            <a:off x="2754350" y="2159029"/>
            <a:ext cx="6735337"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4DB4"/>
                </a:solidFill>
              </a:rPr>
              <a:t>S</a:t>
            </a:r>
            <a:r>
              <a:rPr lang="en-US" sz="2400" dirty="0" smtClean="0">
                <a:solidFill>
                  <a:srgbClr val="004DB4"/>
                </a:solidFill>
              </a:rPr>
              <a:t>witch </a:t>
            </a:r>
            <a:r>
              <a:rPr lang="en-US" sz="2400" dirty="0">
                <a:solidFill>
                  <a:srgbClr val="004DB4"/>
                </a:solidFill>
              </a:rPr>
              <a:t>from “Standard View” to “</a:t>
            </a:r>
            <a:r>
              <a:rPr lang="en-US" sz="2400" b="1" dirty="0">
                <a:solidFill>
                  <a:srgbClr val="004DB4"/>
                </a:solidFill>
              </a:rPr>
              <a:t>One line/Cite View</a:t>
            </a:r>
            <a:r>
              <a:rPr lang="en-US" sz="2400" dirty="0">
                <a:solidFill>
                  <a:srgbClr val="004DB4"/>
                </a:solidFill>
              </a:rPr>
              <a:t>”</a:t>
            </a:r>
          </a:p>
        </p:txBody>
      </p:sp>
      <p:pic>
        <p:nvPicPr>
          <p:cNvPr id="9" name="Content Placeholder 8"/>
          <p:cNvPicPr>
            <a:picLocks noGrp="1"/>
          </p:cNvPicPr>
          <p:nvPr>
            <p:ph idx="1"/>
          </p:nvPr>
        </p:nvPicPr>
        <p:blipFill>
          <a:blip r:embed="rId4"/>
          <a:stretch>
            <a:fillRect/>
          </a:stretch>
        </p:blipFill>
        <p:spPr>
          <a:xfrm>
            <a:off x="2948800" y="3664102"/>
            <a:ext cx="6841971" cy="1621575"/>
          </a:xfrm>
          <a:prstGeom prst="rect">
            <a:avLst/>
          </a:prstGeom>
          <a:ln w="19050">
            <a:solidFill>
              <a:schemeClr val="accent2">
                <a:lumMod val="50000"/>
              </a:schemeClr>
            </a:solidFill>
          </a:ln>
        </p:spPr>
      </p:pic>
      <p:cxnSp>
        <p:nvCxnSpPr>
          <p:cNvPr id="11" name="Straight Arrow Connector 10"/>
          <p:cNvCxnSpPr/>
          <p:nvPr/>
        </p:nvCxnSpPr>
        <p:spPr>
          <a:xfrm flipH="1">
            <a:off x="9645805" y="4344327"/>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025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a:solidFill>
                  <a:srgbClr val="800000"/>
                </a:solidFill>
              </a:rPr>
              <a:t>Creating a Bibliography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13" name="Content Placeholder 12"/>
          <p:cNvSpPr>
            <a:spLocks noGrp="1"/>
          </p:cNvSpPr>
          <p:nvPr>
            <p:ph idx="1"/>
          </p:nvPr>
        </p:nvSpPr>
        <p:spPr>
          <a:xfrm>
            <a:off x="1505414" y="1919288"/>
            <a:ext cx="10076985" cy="4557712"/>
          </a:xfrm>
        </p:spPr>
        <p:txBody>
          <a:bodyPr>
            <a:normAutofit/>
          </a:bodyPr>
          <a:lstStyle/>
          <a:p>
            <a:pPr marL="0" indent="0">
              <a:buNone/>
            </a:pPr>
            <a:r>
              <a:rPr lang="en-US" sz="2400" dirty="0">
                <a:solidFill>
                  <a:srgbClr val="004DB4"/>
                </a:solidFill>
                <a:latin typeface="Arial" panose="020B0604020202020204" pitchFamily="34" charset="0"/>
                <a:ea typeface="Times New Roman" panose="02020603050405020304" pitchFamily="18" charset="0"/>
                <a:cs typeface="Arial" panose="020B0604020202020204" pitchFamily="34" charset="0"/>
              </a:rPr>
              <a:t>Your references now look like this</a:t>
            </a:r>
            <a:r>
              <a:rPr lang="en-US" sz="2400" dirty="0" smtClean="0">
                <a:solidFill>
                  <a:srgbClr val="004DB4"/>
                </a:solidFill>
                <a:latin typeface="Arial" panose="020B0604020202020204" pitchFamily="34" charset="0"/>
                <a:ea typeface="Times New Roman" panose="02020603050405020304" pitchFamily="18" charset="0"/>
                <a:cs typeface="Arial" panose="020B0604020202020204" pitchFamily="34" charset="0"/>
              </a:rPr>
              <a:t>:</a:t>
            </a:r>
          </a:p>
          <a:p>
            <a:pPr lvl="1">
              <a:buFont typeface="Wingdings" panose="05000000000000000000" pitchFamily="2" charset="2"/>
              <a:buChar char="Ø"/>
            </a:pPr>
            <a:r>
              <a:rPr lang="en-US" sz="2400" dirty="0">
                <a:solidFill>
                  <a:srgbClr val="004DB4"/>
                </a:solidFill>
              </a:rPr>
              <a:t>Click </a:t>
            </a:r>
            <a:r>
              <a:rPr lang="en-US" sz="2400" dirty="0" smtClean="0">
                <a:solidFill>
                  <a:srgbClr val="004DB4"/>
                </a:solidFill>
              </a:rPr>
              <a:t>the </a:t>
            </a:r>
            <a:r>
              <a:rPr lang="en-US" sz="2400" b="1" dirty="0">
                <a:solidFill>
                  <a:srgbClr val="004DB4"/>
                </a:solidFill>
              </a:rPr>
              <a:t>two curly brackets</a:t>
            </a:r>
            <a:r>
              <a:rPr lang="en-US" sz="2400" dirty="0">
                <a:solidFill>
                  <a:srgbClr val="004DB4"/>
                </a:solidFill>
              </a:rPr>
              <a:t> to </a:t>
            </a:r>
            <a:r>
              <a:rPr lang="en-US" sz="2400" dirty="0" smtClean="0">
                <a:solidFill>
                  <a:srgbClr val="004DB4"/>
                </a:solidFill>
              </a:rPr>
              <a:t>right </a:t>
            </a:r>
            <a:r>
              <a:rPr lang="en-US" sz="2400" dirty="0">
                <a:solidFill>
                  <a:srgbClr val="004DB4"/>
                </a:solidFill>
              </a:rPr>
              <a:t>of </a:t>
            </a:r>
            <a:r>
              <a:rPr lang="en-US" sz="2400" dirty="0" smtClean="0">
                <a:solidFill>
                  <a:srgbClr val="004DB4"/>
                </a:solidFill>
              </a:rPr>
              <a:t>title </a:t>
            </a:r>
          </a:p>
          <a:p>
            <a:pPr lvl="1">
              <a:buFont typeface="Wingdings" panose="05000000000000000000" pitchFamily="2" charset="2"/>
              <a:buChar char="Ø"/>
            </a:pPr>
            <a:r>
              <a:rPr lang="en-US" sz="2400" dirty="0" smtClean="0">
                <a:solidFill>
                  <a:srgbClr val="004DB4"/>
                </a:solidFill>
              </a:rPr>
              <a:t>Citation </a:t>
            </a:r>
            <a:r>
              <a:rPr lang="en-US" sz="2400" dirty="0">
                <a:solidFill>
                  <a:srgbClr val="004DB4"/>
                </a:solidFill>
              </a:rPr>
              <a:t>Viewer will open in </a:t>
            </a:r>
            <a:r>
              <a:rPr lang="en-US" sz="2400" dirty="0" smtClean="0">
                <a:solidFill>
                  <a:srgbClr val="004DB4"/>
                </a:solidFill>
              </a:rPr>
              <a:t>new window</a:t>
            </a:r>
            <a:endParaRPr lang="en-US" sz="2400" dirty="0">
              <a:solidFill>
                <a:srgbClr val="004DB4"/>
              </a:solidFill>
            </a:endParaRPr>
          </a:p>
          <a:p>
            <a:pPr lvl="1"/>
            <a:endParaRPr lang="en-US" sz="1867" dirty="0">
              <a:solidFill>
                <a:srgbClr val="004DB4"/>
              </a:solidFill>
            </a:endParaRPr>
          </a:p>
        </p:txBody>
      </p:sp>
      <p:pic>
        <p:nvPicPr>
          <p:cNvPr id="2056" name="Picture 2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405" y="3752107"/>
            <a:ext cx="7168775" cy="1799334"/>
          </a:xfrm>
          <a:prstGeom prst="rect">
            <a:avLst/>
          </a:prstGeom>
          <a:noFill/>
          <a:ln w="1905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6" name="Oval 15"/>
          <p:cNvSpPr/>
          <p:nvPr/>
        </p:nvSpPr>
        <p:spPr>
          <a:xfrm>
            <a:off x="9356105" y="3980849"/>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Comic Sans MS" panose="030F0702030302020204" pitchFamily="66" charset="0"/>
                <a:ea typeface="Times New Roman" panose="02020603050405020304" pitchFamily="18" charset="0"/>
                <a:cs typeface="Times New Roman" panose="02020603050405020304" pitchFamily="18" charset="0"/>
              </a:rPr>
              <a:t> </a:t>
            </a:r>
          </a:p>
        </p:txBody>
      </p:sp>
      <p:sp>
        <p:nvSpPr>
          <p:cNvPr id="14" name="Rectangle 11"/>
          <p:cNvSpPr>
            <a:spLocks noChangeArrowheads="1"/>
          </p:cNvSpPr>
          <p:nvPr/>
        </p:nvSpPr>
        <p:spPr bwMode="auto">
          <a:xfrm>
            <a:off x="1795347" y="250758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p:cNvSpPr>
            <a:spLocks noChangeArrowheads="1"/>
          </p:cNvSpPr>
          <p:nvPr/>
        </p:nvSpPr>
        <p:spPr bwMode="auto">
          <a:xfrm>
            <a:off x="0"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60149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p:txBody>
          <a:bodyPr/>
          <a:lstStyle/>
          <a:p>
            <a:pPr lvl="0"/>
            <a:endParaRPr lang="en-US" sz="2400" dirty="0" smtClean="0">
              <a:solidFill>
                <a:srgbClr val="004DB4"/>
              </a:solidFill>
            </a:endParaRPr>
          </a:p>
          <a:p>
            <a:pPr marL="0" lvl="0" indent="0">
              <a:buNone/>
            </a:pPr>
            <a:r>
              <a:rPr lang="en-US" sz="2400" b="1" dirty="0" smtClean="0">
                <a:solidFill>
                  <a:srgbClr val="004DB4"/>
                </a:solidFill>
              </a:rPr>
              <a:t>Citation </a:t>
            </a:r>
            <a:r>
              <a:rPr lang="en-US" sz="2400" b="1" dirty="0">
                <a:solidFill>
                  <a:srgbClr val="004DB4"/>
                </a:solidFill>
              </a:rPr>
              <a:t>Viewer </a:t>
            </a:r>
            <a:r>
              <a:rPr lang="en-US" sz="2400" dirty="0" smtClean="0">
                <a:solidFill>
                  <a:srgbClr val="004DB4"/>
                </a:solidFill>
              </a:rPr>
              <a:t>opens </a:t>
            </a:r>
            <a:r>
              <a:rPr lang="en-US" sz="2400" dirty="0">
                <a:solidFill>
                  <a:srgbClr val="004DB4"/>
                </a:solidFill>
              </a:rPr>
              <a:t>in </a:t>
            </a:r>
            <a:r>
              <a:rPr lang="en-US" sz="2400" dirty="0" smtClean="0">
                <a:solidFill>
                  <a:srgbClr val="004DB4"/>
                </a:solidFill>
              </a:rPr>
              <a:t>new window</a:t>
            </a:r>
            <a:endParaRPr lang="en-US" dirty="0"/>
          </a:p>
        </p:txBody>
      </p:sp>
      <p:pic>
        <p:nvPicPr>
          <p:cNvPr id="9" name="Picture 8"/>
          <p:cNvPicPr/>
          <p:nvPr/>
        </p:nvPicPr>
        <p:blipFill>
          <a:blip r:embed="rId4"/>
          <a:stretch>
            <a:fillRect/>
          </a:stretch>
        </p:blipFill>
        <p:spPr>
          <a:xfrm>
            <a:off x="7659643" y="2076986"/>
            <a:ext cx="2104390" cy="1793875"/>
          </a:xfrm>
          <a:prstGeom prst="rect">
            <a:avLst/>
          </a:prstGeom>
          <a:ln w="19050">
            <a:solidFill>
              <a:schemeClr val="accent2">
                <a:lumMod val="50000"/>
              </a:schemeClr>
            </a:solidFill>
          </a:ln>
        </p:spPr>
      </p:pic>
      <p:sp>
        <p:nvSpPr>
          <p:cNvPr id="6" name="Rectangle 5"/>
          <p:cNvSpPr/>
          <p:nvPr/>
        </p:nvSpPr>
        <p:spPr>
          <a:xfrm>
            <a:off x="864393" y="2672138"/>
            <a:ext cx="6609427" cy="4116512"/>
          </a:xfrm>
          <a:prstGeom prst="rect">
            <a:avLst/>
          </a:prstGeom>
        </p:spPr>
        <p:txBody>
          <a:bodyPr wrap="square">
            <a:spAutoFit/>
          </a:bodyPr>
          <a:lstStyle/>
          <a:p>
            <a:pPr marL="342900" indent="-342900">
              <a:buFont typeface="Wingdings" panose="05000000000000000000" pitchFamily="2" charset="2"/>
              <a:buChar char="Ø"/>
            </a:pPr>
            <a:endParaRPr lang="en-US" sz="2400" dirty="0" smtClean="0">
              <a:solidFill>
                <a:srgbClr val="004DB4"/>
              </a:solidFill>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4DB4"/>
                </a:solidFill>
                <a:ea typeface="Times New Roman" panose="02020603050405020304" pitchFamily="18" charset="0"/>
                <a:cs typeface="Times New Roman" panose="02020603050405020304" pitchFamily="18" charset="0"/>
              </a:rPr>
              <a:t>To </a:t>
            </a:r>
            <a:r>
              <a:rPr lang="en-US" sz="2400" dirty="0">
                <a:solidFill>
                  <a:srgbClr val="004DB4"/>
                </a:solidFill>
                <a:ea typeface="Times New Roman" panose="02020603050405020304" pitchFamily="18" charset="0"/>
                <a:cs typeface="Times New Roman" panose="02020603050405020304" pitchFamily="18" charset="0"/>
              </a:rPr>
              <a:t>cite multiple citations, add additional references while </a:t>
            </a:r>
            <a:r>
              <a:rPr lang="en-US" sz="2400" dirty="0" smtClean="0">
                <a:solidFill>
                  <a:srgbClr val="004DB4"/>
                </a:solidFill>
                <a:ea typeface="Times New Roman" panose="02020603050405020304" pitchFamily="18" charset="0"/>
                <a:cs typeface="Times New Roman" panose="02020603050405020304" pitchFamily="18" charset="0"/>
              </a:rPr>
              <a:t>Citation </a:t>
            </a:r>
            <a:r>
              <a:rPr lang="en-US" sz="2400" dirty="0">
                <a:solidFill>
                  <a:srgbClr val="004DB4"/>
                </a:solidFill>
                <a:ea typeface="Times New Roman" panose="02020603050405020304" pitchFamily="18" charset="0"/>
                <a:cs typeface="Times New Roman" panose="02020603050405020304" pitchFamily="18" charset="0"/>
              </a:rPr>
              <a:t>Viewer is </a:t>
            </a:r>
            <a:r>
              <a:rPr lang="en-US" sz="2400" dirty="0" smtClean="0">
                <a:solidFill>
                  <a:srgbClr val="004DB4"/>
                </a:solidFill>
                <a:ea typeface="Times New Roman" panose="02020603050405020304" pitchFamily="18" charset="0"/>
                <a:cs typeface="Times New Roman" panose="02020603050405020304" pitchFamily="18" charset="0"/>
              </a:rPr>
              <a:t>open</a:t>
            </a:r>
          </a:p>
          <a:p>
            <a:endParaRPr lang="en-US" sz="1050" dirty="0" smtClean="0">
              <a:solidFill>
                <a:srgbClr val="004DB4"/>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1100" dirty="0">
              <a:solidFill>
                <a:srgbClr val="004DB4"/>
              </a:solidFill>
              <a:cs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4DB4"/>
                </a:solidFill>
                <a:cs typeface="Times New Roman" panose="02020603050405020304" pitchFamily="18" charset="0"/>
              </a:rPr>
              <a:t>Click Select</a:t>
            </a:r>
          </a:p>
          <a:p>
            <a:pPr marL="342900" indent="-342900">
              <a:buFont typeface="Wingdings" panose="05000000000000000000" pitchFamily="2" charset="2"/>
              <a:buChar char="Ø"/>
            </a:pPr>
            <a:endParaRPr lang="en-US" sz="2400" dirty="0" smtClean="0">
              <a:solidFill>
                <a:srgbClr val="004DB4"/>
              </a:solidFill>
              <a:cs typeface="Times New Roman" panose="02020603050405020304" pitchFamily="18" charset="0"/>
            </a:endParaRPr>
          </a:p>
          <a:p>
            <a:pPr marL="342900" lvl="0" indent="-342900">
              <a:buFont typeface="Wingdings" panose="05000000000000000000" pitchFamily="2" charset="2"/>
              <a:buChar char="Ø"/>
            </a:pPr>
            <a:r>
              <a:rPr lang="en-US" sz="2400" dirty="0" smtClean="0">
                <a:solidFill>
                  <a:srgbClr val="004DB4"/>
                </a:solidFill>
              </a:rPr>
              <a:t>Copy text in </a:t>
            </a:r>
            <a:r>
              <a:rPr lang="en-US" sz="2400" b="1" dirty="0" smtClean="0">
                <a:solidFill>
                  <a:srgbClr val="004DB4"/>
                </a:solidFill>
              </a:rPr>
              <a:t>Citation Viewer </a:t>
            </a:r>
            <a:r>
              <a:rPr lang="en-US" sz="2400" dirty="0" smtClean="0">
                <a:solidFill>
                  <a:srgbClr val="004DB4"/>
                </a:solidFill>
              </a:rPr>
              <a:t>box </a:t>
            </a:r>
          </a:p>
          <a:p>
            <a:pPr marL="342900" lvl="0" indent="-342900">
              <a:buFont typeface="Wingdings" panose="05000000000000000000" pitchFamily="2" charset="2"/>
              <a:buChar char="Ø"/>
            </a:pPr>
            <a:endParaRPr lang="en-US" sz="2400" dirty="0" smtClean="0">
              <a:solidFill>
                <a:srgbClr val="004DB4"/>
              </a:solidFill>
            </a:endParaRPr>
          </a:p>
          <a:p>
            <a:pPr marL="342900" indent="-342900">
              <a:buFont typeface="Wingdings" panose="05000000000000000000" pitchFamily="2" charset="2"/>
              <a:buChar char="Ø"/>
            </a:pPr>
            <a:r>
              <a:rPr lang="en-US" sz="2400" dirty="0" smtClean="0">
                <a:solidFill>
                  <a:srgbClr val="004DB4"/>
                </a:solidFill>
              </a:rPr>
              <a:t>Press “</a:t>
            </a:r>
            <a:r>
              <a:rPr lang="en-US" sz="2400" b="1" dirty="0" smtClean="0">
                <a:solidFill>
                  <a:srgbClr val="004DB4"/>
                </a:solidFill>
              </a:rPr>
              <a:t>Clear</a:t>
            </a:r>
            <a:r>
              <a:rPr lang="en-US" sz="2400" dirty="0" smtClean="0">
                <a:solidFill>
                  <a:srgbClr val="004DB4"/>
                </a:solidFill>
              </a:rPr>
              <a:t>” button</a:t>
            </a:r>
          </a:p>
          <a:p>
            <a:pPr marL="342900" lvl="0" indent="-342900">
              <a:buFont typeface="Wingdings" panose="05000000000000000000" pitchFamily="2" charset="2"/>
              <a:buChar char="Ø"/>
            </a:pPr>
            <a:endParaRPr lang="en-US" sz="2400" dirty="0" smtClean="0">
              <a:solidFill>
                <a:srgbClr val="004DB4"/>
              </a:solidFill>
            </a:endParaRPr>
          </a:p>
          <a:p>
            <a:pPr marL="342900" indent="-342900">
              <a:buFont typeface="Wingdings" panose="05000000000000000000" pitchFamily="2" charset="2"/>
              <a:buChar char="Ø"/>
            </a:pPr>
            <a:endParaRPr lang="en-US" sz="2400" dirty="0">
              <a:solidFill>
                <a:srgbClr val="004DB4"/>
              </a:solidFill>
            </a:endParaRPr>
          </a:p>
        </p:txBody>
      </p:sp>
      <p:pic>
        <p:nvPicPr>
          <p:cNvPr id="12" name="Picture 11"/>
          <p:cNvPicPr/>
          <p:nvPr/>
        </p:nvPicPr>
        <p:blipFill>
          <a:blip r:embed="rId5"/>
          <a:stretch>
            <a:fillRect/>
          </a:stretch>
        </p:blipFill>
        <p:spPr>
          <a:xfrm>
            <a:off x="7651058" y="4363683"/>
            <a:ext cx="2206625" cy="1824355"/>
          </a:xfrm>
          <a:prstGeom prst="rect">
            <a:avLst/>
          </a:prstGeom>
          <a:ln w="19050">
            <a:solidFill>
              <a:schemeClr val="accent2">
                <a:lumMod val="50000"/>
              </a:schemeClr>
            </a:solidFill>
          </a:ln>
        </p:spPr>
      </p:pic>
      <p:cxnSp>
        <p:nvCxnSpPr>
          <p:cNvPr id="11" name="Straight Arrow Connector 10"/>
          <p:cNvCxnSpPr/>
          <p:nvPr/>
        </p:nvCxnSpPr>
        <p:spPr>
          <a:xfrm flipH="1">
            <a:off x="9619067" y="2989559"/>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173018" y="5326291"/>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290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544" y="769144"/>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a:xfrm>
            <a:off x="609600" y="1306345"/>
            <a:ext cx="10972800" cy="4876800"/>
          </a:xfrm>
        </p:spPr>
        <p:txBody>
          <a:bodyPr/>
          <a:lstStyle/>
          <a:p>
            <a:pPr lvl="0">
              <a:buNone/>
            </a:pPr>
            <a:endParaRPr lang="en-US" sz="2400" dirty="0" smtClean="0">
              <a:solidFill>
                <a:srgbClr val="004DB4"/>
              </a:solidFill>
            </a:endParaRPr>
          </a:p>
          <a:p>
            <a:pPr lvl="0">
              <a:buNone/>
            </a:pPr>
            <a:endParaRPr lang="en-US" sz="2400" dirty="0" smtClean="0">
              <a:solidFill>
                <a:srgbClr val="004DB4"/>
              </a:solidFill>
            </a:endParaRPr>
          </a:p>
          <a:p>
            <a:pPr lvl="0">
              <a:buFont typeface="Wingdings" panose="05000000000000000000" pitchFamily="2" charset="2"/>
              <a:buChar char="Ø"/>
            </a:pPr>
            <a:r>
              <a:rPr lang="en-US" sz="2400" dirty="0" smtClean="0">
                <a:solidFill>
                  <a:srgbClr val="004DB4"/>
                </a:solidFill>
              </a:rPr>
              <a:t> Paste text </a:t>
            </a:r>
            <a:r>
              <a:rPr lang="en-US" sz="2400" dirty="0">
                <a:solidFill>
                  <a:srgbClr val="004DB4"/>
                </a:solidFill>
              </a:rPr>
              <a:t>into </a:t>
            </a:r>
            <a:r>
              <a:rPr lang="en-US" sz="2400" dirty="0" smtClean="0">
                <a:solidFill>
                  <a:srgbClr val="004DB4"/>
                </a:solidFill>
              </a:rPr>
              <a:t>paper </a:t>
            </a:r>
            <a:r>
              <a:rPr lang="en-US" sz="2400" dirty="0">
                <a:solidFill>
                  <a:srgbClr val="004DB4"/>
                </a:solidFill>
              </a:rPr>
              <a:t>where you are </a:t>
            </a:r>
            <a:r>
              <a:rPr lang="en-US" sz="2400" dirty="0" smtClean="0">
                <a:solidFill>
                  <a:srgbClr val="004DB4"/>
                </a:solidFill>
              </a:rPr>
              <a:t>citing</a:t>
            </a:r>
          </a:p>
          <a:p>
            <a:pPr lvl="0">
              <a:buFont typeface="Wingdings" panose="05000000000000000000" pitchFamily="2" charset="2"/>
              <a:buChar char="Ø"/>
            </a:pPr>
            <a:endParaRPr lang="en-US" sz="800" dirty="0" smtClean="0">
              <a:solidFill>
                <a:srgbClr val="004DB4"/>
              </a:solidFill>
            </a:endParaRPr>
          </a:p>
          <a:p>
            <a:pPr lvl="0">
              <a:buFont typeface="Wingdings" panose="05000000000000000000" pitchFamily="2" charset="2"/>
              <a:buChar char="Ø"/>
            </a:pPr>
            <a:endParaRPr lang="en-US" sz="2400" dirty="0">
              <a:solidFill>
                <a:srgbClr val="004DB4"/>
              </a:solidFill>
            </a:endParaRPr>
          </a:p>
        </p:txBody>
      </p:sp>
      <p:pic>
        <p:nvPicPr>
          <p:cNvPr id="13" name="Picture 12"/>
          <p:cNvPicPr/>
          <p:nvPr/>
        </p:nvPicPr>
        <p:blipFill>
          <a:blip r:embed="rId4"/>
          <a:stretch>
            <a:fillRect/>
          </a:stretch>
        </p:blipFill>
        <p:spPr>
          <a:xfrm>
            <a:off x="4025958" y="2983223"/>
            <a:ext cx="4649670" cy="1615547"/>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501697" y="5117960"/>
            <a:ext cx="8802255" cy="1015663"/>
          </a:xfrm>
          <a:prstGeom prst="rect">
            <a:avLst/>
          </a:prstGeom>
        </p:spPr>
        <p:txBody>
          <a:bodyPr wrap="square">
            <a:spAutoFit/>
          </a:bodyPr>
          <a:lstStyle/>
          <a:p>
            <a:pPr marL="342900" indent="-342900">
              <a:buFont typeface="Wingdings" panose="05000000000000000000" pitchFamily="2" charset="2"/>
              <a:buChar char="Ø"/>
            </a:pPr>
            <a:r>
              <a:rPr lang="en-US" sz="2000" dirty="0" smtClean="0">
                <a:solidFill>
                  <a:srgbClr val="004DB4"/>
                </a:solidFill>
              </a:rPr>
              <a:t>Continue writing paper, pasting </a:t>
            </a:r>
            <a:r>
              <a:rPr lang="en-US" sz="2000" dirty="0">
                <a:solidFill>
                  <a:srgbClr val="004DB4"/>
                </a:solidFill>
              </a:rPr>
              <a:t>in </a:t>
            </a:r>
            <a:r>
              <a:rPr lang="en-US" sz="2000" dirty="0" smtClean="0">
                <a:solidFill>
                  <a:srgbClr val="004DB4"/>
                </a:solidFill>
              </a:rPr>
              <a:t>RefWorks </a:t>
            </a:r>
            <a:r>
              <a:rPr lang="en-US" sz="2000" dirty="0">
                <a:solidFill>
                  <a:srgbClr val="004DB4"/>
                </a:solidFill>
              </a:rPr>
              <a:t>citation </a:t>
            </a:r>
            <a:r>
              <a:rPr lang="en-US" sz="2000" dirty="0" smtClean="0">
                <a:solidFill>
                  <a:srgbClr val="004DB4"/>
                </a:solidFill>
              </a:rPr>
              <a:t>placeholders</a:t>
            </a:r>
          </a:p>
          <a:p>
            <a:pPr marL="342900" indent="-342900">
              <a:buFont typeface="Wingdings" panose="05000000000000000000" pitchFamily="2" charset="2"/>
              <a:buChar char="Ø"/>
            </a:pPr>
            <a:endParaRPr lang="en-US" sz="2000" dirty="0">
              <a:solidFill>
                <a:srgbClr val="004DB4"/>
              </a:solidFill>
            </a:endParaRPr>
          </a:p>
          <a:p>
            <a:pPr marL="342900" indent="-342900">
              <a:buFont typeface="Wingdings" panose="05000000000000000000" pitchFamily="2" charset="2"/>
              <a:buChar char="Ø"/>
            </a:pPr>
            <a:r>
              <a:rPr lang="en-US" sz="2000" dirty="0" smtClean="0">
                <a:solidFill>
                  <a:srgbClr val="004DB4"/>
                </a:solidFill>
              </a:rPr>
              <a:t>When </a:t>
            </a:r>
            <a:r>
              <a:rPr lang="en-US" sz="2000" dirty="0">
                <a:solidFill>
                  <a:srgbClr val="004DB4"/>
                </a:solidFill>
              </a:rPr>
              <a:t>finished, </a:t>
            </a:r>
            <a:r>
              <a:rPr lang="en-US" sz="2000" b="1" dirty="0">
                <a:solidFill>
                  <a:srgbClr val="004DB4"/>
                </a:solidFill>
              </a:rPr>
              <a:t>save and close</a:t>
            </a:r>
            <a:r>
              <a:rPr lang="en-US" sz="2000" dirty="0">
                <a:solidFill>
                  <a:srgbClr val="004DB4"/>
                </a:solidFill>
              </a:rPr>
              <a:t> your MS Word document  </a:t>
            </a:r>
          </a:p>
        </p:txBody>
      </p:sp>
      <p:cxnSp>
        <p:nvCxnSpPr>
          <p:cNvPr id="8" name="Straight Arrow Connector 7"/>
          <p:cNvCxnSpPr/>
          <p:nvPr/>
        </p:nvCxnSpPr>
        <p:spPr>
          <a:xfrm flipH="1">
            <a:off x="8051180" y="3311912"/>
            <a:ext cx="412595" cy="6913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399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37784"/>
            <a:ext cx="11099180" cy="579865"/>
          </a:xfrm>
        </p:spPr>
        <p:txBody>
          <a:bodyPr>
            <a:normAutofit fontScale="90000"/>
          </a:bodyPr>
          <a:lstStyle/>
          <a:p>
            <a:pPr algn="ctr"/>
            <a:r>
              <a:rPr lang="en-US" sz="5400" b="1" dirty="0" smtClean="0">
                <a:solidFill>
                  <a:srgbClr val="800000"/>
                </a:solidFill>
              </a:rPr>
              <a:t>RefWorks</a:t>
            </a:r>
            <a:endParaRPr lang="en-US" dirty="0"/>
          </a:p>
        </p:txBody>
      </p:sp>
      <p:sp>
        <p:nvSpPr>
          <p:cNvPr id="3" name="Content Placeholder 2"/>
          <p:cNvSpPr>
            <a:spLocks noGrp="1"/>
          </p:cNvSpPr>
          <p:nvPr>
            <p:ph idx="1"/>
          </p:nvPr>
        </p:nvSpPr>
        <p:spPr>
          <a:xfrm>
            <a:off x="3385127" y="2271357"/>
            <a:ext cx="5421746" cy="1958898"/>
          </a:xfrm>
        </p:spPr>
        <p:txBody>
          <a:bodyPr/>
          <a:lstStyle/>
          <a:p>
            <a:endParaRPr lang="en-US" dirty="0" smtClean="0">
              <a:solidFill>
                <a:srgbClr val="004DB4"/>
              </a:solidFill>
            </a:endParaRPr>
          </a:p>
          <a:p>
            <a:pPr>
              <a:buFont typeface="Wingdings" pitchFamily="2" charset="2"/>
              <a:buChar char="Ø"/>
            </a:pPr>
            <a:r>
              <a:rPr lang="en-US" dirty="0" smtClean="0">
                <a:solidFill>
                  <a:srgbClr val="004DB4"/>
                </a:solidFill>
              </a:rPr>
              <a:t>provides “folders” for each </a:t>
            </a:r>
          </a:p>
          <a:p>
            <a:pPr marL="0" indent="0">
              <a:buNone/>
            </a:pPr>
            <a:r>
              <a:rPr lang="en-US" dirty="0" smtClean="0">
                <a:solidFill>
                  <a:srgbClr val="004DB4"/>
                </a:solidFill>
              </a:rPr>
              <a:t>     research paper</a:t>
            </a:r>
          </a:p>
          <a:p>
            <a:endParaRPr lang="en-US" dirty="0" smtClean="0">
              <a:solidFill>
                <a:srgbClr val="004DB4"/>
              </a:solidFill>
            </a:endParaRPr>
          </a:p>
          <a:p>
            <a:pPr algn="ctr"/>
            <a:endParaRPr lang="en-US" dirty="0" smtClean="0">
              <a:solidFill>
                <a:srgbClr val="004DB4"/>
              </a:solidFill>
            </a:endParaRPr>
          </a:p>
          <a:p>
            <a:endParaRPr lang="en-US" dirty="0"/>
          </a:p>
        </p:txBody>
      </p:sp>
      <p:pic>
        <p:nvPicPr>
          <p:cNvPr id="4" name="Picture 3"/>
          <p:cNvPicPr>
            <a:picLocks noChangeAspect="1"/>
          </p:cNvPicPr>
          <p:nvPr/>
        </p:nvPicPr>
        <p:blipFill>
          <a:blip r:embed="rId2"/>
          <a:stretch>
            <a:fillRect/>
          </a:stretch>
        </p:blipFill>
        <p:spPr>
          <a:xfrm>
            <a:off x="0" y="372637"/>
            <a:ext cx="12192000" cy="603282"/>
          </a:xfrm>
          <a:prstGeom prst="rect">
            <a:avLst/>
          </a:prstGeom>
          <a:solidFill>
            <a:srgbClr val="0070C0"/>
          </a:solidFill>
        </p:spPr>
      </p:pic>
      <p:pic>
        <p:nvPicPr>
          <p:cNvPr id="5" name="Picture 4"/>
          <p:cNvPicPr>
            <a:picLocks noChangeAspect="1"/>
          </p:cNvPicPr>
          <p:nvPr/>
        </p:nvPicPr>
        <p:blipFill>
          <a:blip r:embed="rId3"/>
          <a:stretch>
            <a:fillRect/>
          </a:stretch>
        </p:blipFill>
        <p:spPr>
          <a:xfrm>
            <a:off x="4724400" y="4230255"/>
            <a:ext cx="2743200" cy="128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p:txBody>
          <a:bodyPr/>
          <a:lstStyle/>
          <a:p>
            <a:pPr>
              <a:buFont typeface="Wingdings" panose="05000000000000000000" pitchFamily="2" charset="2"/>
              <a:buChar char="Ø"/>
            </a:pPr>
            <a:endParaRPr lang="en-US" sz="2400" dirty="0" smtClean="0">
              <a:solidFill>
                <a:srgbClr val="004DB4"/>
              </a:solidFill>
            </a:endParaRPr>
          </a:p>
          <a:p>
            <a:pPr>
              <a:buFont typeface="Wingdings" panose="05000000000000000000" pitchFamily="2" charset="2"/>
              <a:buChar char="Ø"/>
            </a:pPr>
            <a:endParaRPr lang="en-US" sz="2400" dirty="0" smtClean="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Bibliography</a:t>
            </a:r>
            <a:endParaRPr lang="en-US" sz="2400" dirty="0">
              <a:solidFill>
                <a:srgbClr val="004DB4"/>
              </a:solidFill>
            </a:endParaRPr>
          </a:p>
        </p:txBody>
      </p:sp>
      <p:pic>
        <p:nvPicPr>
          <p:cNvPr id="13" name="Picture 12"/>
          <p:cNvPicPr/>
          <p:nvPr/>
        </p:nvPicPr>
        <p:blipFill>
          <a:blip r:embed="rId4"/>
          <a:stretch>
            <a:fillRect/>
          </a:stretch>
        </p:blipFill>
        <p:spPr>
          <a:xfrm>
            <a:off x="4060301" y="2456995"/>
            <a:ext cx="3946273" cy="956310"/>
          </a:xfrm>
          <a:prstGeom prst="rect">
            <a:avLst/>
          </a:prstGeom>
          <a:ln w="19050">
            <a:solidFill>
              <a:schemeClr val="accent2">
                <a:lumMod val="50000"/>
              </a:schemeClr>
            </a:solidFill>
          </a:ln>
        </p:spPr>
      </p:pic>
      <p:sp>
        <p:nvSpPr>
          <p:cNvPr id="4" name="Rectangle 3"/>
          <p:cNvSpPr/>
          <p:nvPr/>
        </p:nvSpPr>
        <p:spPr>
          <a:xfrm>
            <a:off x="598449" y="4588797"/>
            <a:ext cx="3910045" cy="461665"/>
          </a:xfrm>
          <a:prstGeom prst="rect">
            <a:avLst/>
          </a:prstGeom>
        </p:spPr>
        <p:txBody>
          <a:bodyPr wrap="none">
            <a:spAutoFit/>
          </a:bodyPr>
          <a:lstStyle/>
          <a:p>
            <a:pPr marL="342900" indent="-342900">
              <a:buFont typeface="Wingdings" panose="05000000000000000000" pitchFamily="2" charset="2"/>
              <a:buChar char="Ø"/>
            </a:pPr>
            <a:r>
              <a:rPr lang="en-US" sz="2400" dirty="0">
                <a:solidFill>
                  <a:srgbClr val="004DB4"/>
                </a:solidFill>
                <a:latin typeface="Arial" panose="020B0604020202020204" pitchFamily="34" charset="0"/>
                <a:ea typeface="Times New Roman" panose="02020603050405020304" pitchFamily="18" charset="0"/>
                <a:cs typeface="Arial" panose="020B0604020202020204" pitchFamily="34" charset="0"/>
              </a:rPr>
              <a:t>Click </a:t>
            </a:r>
            <a:r>
              <a:rPr lang="en-US" sz="2400" b="1" dirty="0">
                <a:solidFill>
                  <a:srgbClr val="004DB4"/>
                </a:solidFill>
                <a:latin typeface="Arial" panose="020B0604020202020204" pitchFamily="34" charset="0"/>
                <a:ea typeface="Times New Roman" panose="02020603050405020304" pitchFamily="18" charset="0"/>
                <a:cs typeface="Arial" panose="020B0604020202020204" pitchFamily="34" charset="0"/>
              </a:rPr>
              <a:t>Format Document</a:t>
            </a:r>
            <a:endParaRPr lang="en-US" sz="2400" dirty="0">
              <a:solidFill>
                <a:srgbClr val="004DB4"/>
              </a:solidFill>
              <a:latin typeface="Arial" panose="020B0604020202020204" pitchFamily="34" charset="0"/>
              <a:cs typeface="Arial" panose="020B0604020202020204" pitchFamily="34" charset="0"/>
            </a:endParaRPr>
          </a:p>
        </p:txBody>
      </p:sp>
      <p:pic>
        <p:nvPicPr>
          <p:cNvPr id="14" name="Picture 13"/>
          <p:cNvPicPr/>
          <p:nvPr/>
        </p:nvPicPr>
        <p:blipFill>
          <a:blip r:embed="rId5"/>
          <a:stretch>
            <a:fillRect/>
          </a:stretch>
        </p:blipFill>
        <p:spPr>
          <a:xfrm>
            <a:off x="4773612" y="4196247"/>
            <a:ext cx="2909578" cy="2014982"/>
          </a:xfrm>
          <a:prstGeom prst="rect">
            <a:avLst/>
          </a:prstGeom>
          <a:ln w="19050">
            <a:solidFill>
              <a:schemeClr val="accent2">
                <a:lumMod val="50000"/>
              </a:schemeClr>
            </a:solidFill>
          </a:ln>
        </p:spPr>
      </p:pic>
      <p:cxnSp>
        <p:nvCxnSpPr>
          <p:cNvPr id="11" name="Straight Arrow Connector 10"/>
          <p:cNvCxnSpPr/>
          <p:nvPr/>
        </p:nvCxnSpPr>
        <p:spPr>
          <a:xfrm flipH="1">
            <a:off x="6663994" y="2603519"/>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38224" y="4846788"/>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5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4" name="Content Placeholder 3"/>
          <p:cNvSpPr>
            <a:spLocks noGrp="1"/>
          </p:cNvSpPr>
          <p:nvPr>
            <p:ph idx="1"/>
          </p:nvPr>
        </p:nvSpPr>
        <p:spPr>
          <a:xfrm>
            <a:off x="1512849" y="2263697"/>
            <a:ext cx="10129024" cy="3947532"/>
          </a:xfrm>
        </p:spPr>
        <p:txBody>
          <a:bodyPr>
            <a:normAutofit/>
          </a:bodyPr>
          <a:lstStyle/>
          <a:p>
            <a:pPr marL="0" indent="0">
              <a:buNone/>
            </a:pPr>
            <a:r>
              <a:rPr lang="en-US" sz="2400" dirty="0" smtClean="0">
                <a:solidFill>
                  <a:srgbClr val="004DB4"/>
                </a:solidFill>
              </a:rPr>
              <a:t>Select Output Style</a:t>
            </a:r>
            <a:endParaRPr lang="en-US" sz="2400" dirty="0">
              <a:solidFill>
                <a:srgbClr val="004DB4"/>
              </a:solidFill>
            </a:endParaRPr>
          </a:p>
          <a:p>
            <a:pPr lvl="1">
              <a:buFont typeface="Wingdings" panose="05000000000000000000" pitchFamily="2" charset="2"/>
              <a:buChar char="Ø"/>
            </a:pPr>
            <a:r>
              <a:rPr lang="en-US" sz="2400" dirty="0" smtClean="0">
                <a:solidFill>
                  <a:srgbClr val="004DB4"/>
                </a:solidFill>
              </a:rPr>
              <a:t>RefWorks </a:t>
            </a:r>
            <a:r>
              <a:rPr lang="en-US" sz="2400" dirty="0">
                <a:solidFill>
                  <a:srgbClr val="004DB4"/>
                </a:solidFill>
              </a:rPr>
              <a:t>has multiple </a:t>
            </a:r>
            <a:r>
              <a:rPr lang="en-US" sz="2400" dirty="0" smtClean="0">
                <a:solidFill>
                  <a:srgbClr val="004DB4"/>
                </a:solidFill>
              </a:rPr>
              <a:t>styles</a:t>
            </a:r>
          </a:p>
          <a:p>
            <a:pPr lvl="1">
              <a:buFont typeface="Wingdings" panose="05000000000000000000" pitchFamily="2" charset="2"/>
              <a:buChar char="Ø"/>
            </a:pPr>
            <a:r>
              <a:rPr lang="en-US" sz="2400" dirty="0">
                <a:solidFill>
                  <a:srgbClr val="004DB4"/>
                </a:solidFill>
              </a:rPr>
              <a:t>I have chosen APA 6</a:t>
            </a:r>
            <a:r>
              <a:rPr lang="en-US" sz="2400" baseline="30000" dirty="0">
                <a:solidFill>
                  <a:srgbClr val="004DB4"/>
                </a:solidFill>
              </a:rPr>
              <a:t>th</a:t>
            </a:r>
            <a:r>
              <a:rPr lang="en-US" sz="2400" dirty="0">
                <a:solidFill>
                  <a:srgbClr val="004DB4"/>
                </a:solidFill>
              </a:rPr>
              <a:t> ed. </a:t>
            </a:r>
          </a:p>
          <a:p>
            <a:pPr marL="365751" lvl="1" indent="0">
              <a:buNone/>
            </a:pPr>
            <a:endParaRPr lang="en-US" sz="2400" dirty="0">
              <a:solidFill>
                <a:srgbClr val="004DB4"/>
              </a:solidFill>
            </a:endParaRPr>
          </a:p>
          <a:p>
            <a:endParaRPr lang="en-US" sz="2400" dirty="0">
              <a:solidFill>
                <a:srgbClr val="004DB4"/>
              </a:solidFill>
            </a:endParaRPr>
          </a:p>
        </p:txBody>
      </p:sp>
      <p:pic>
        <p:nvPicPr>
          <p:cNvPr id="15" name="Picture 14"/>
          <p:cNvPicPr/>
          <p:nvPr/>
        </p:nvPicPr>
        <p:blipFill>
          <a:blip r:embed="rId4"/>
          <a:stretch>
            <a:fillRect/>
          </a:stretch>
        </p:blipFill>
        <p:spPr>
          <a:xfrm>
            <a:off x="3834161" y="3892364"/>
            <a:ext cx="5486400" cy="2440940"/>
          </a:xfrm>
          <a:prstGeom prst="rect">
            <a:avLst/>
          </a:prstGeom>
          <a:ln w="19050">
            <a:solidFill>
              <a:schemeClr val="accent2">
                <a:lumMod val="50000"/>
              </a:schemeClr>
            </a:solidFill>
          </a:ln>
        </p:spPr>
      </p:pic>
      <p:sp>
        <p:nvSpPr>
          <p:cNvPr id="5" name="Oval 4"/>
          <p:cNvSpPr/>
          <p:nvPr/>
        </p:nvSpPr>
        <p:spPr>
          <a:xfrm>
            <a:off x="3668751" y="4237463"/>
            <a:ext cx="1516566" cy="479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35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smtClean="0">
                <a:solidFill>
                  <a:srgbClr val="800000"/>
                </a:solidFill>
              </a:rPr>
              <a:t>Changing Output Style</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4" name="Content Placeholder 3"/>
          <p:cNvSpPr>
            <a:spLocks noGrp="1"/>
          </p:cNvSpPr>
          <p:nvPr>
            <p:ph idx="1"/>
          </p:nvPr>
        </p:nvSpPr>
        <p:spPr>
          <a:xfrm>
            <a:off x="1512849" y="2263697"/>
            <a:ext cx="10129024" cy="3947532"/>
          </a:xfrm>
        </p:spPr>
        <p:txBody>
          <a:bodyPr>
            <a:normAutofit/>
          </a:bodyPr>
          <a:lstStyle/>
          <a:p>
            <a:pPr>
              <a:buFont typeface="Wingdings" panose="05000000000000000000" pitchFamily="2" charset="2"/>
              <a:buChar char="Ø"/>
            </a:pPr>
            <a:r>
              <a:rPr lang="en-US" sz="2400" dirty="0" smtClean="0">
                <a:solidFill>
                  <a:srgbClr val="004DB4"/>
                </a:solidFill>
              </a:rPr>
              <a:t>Click </a:t>
            </a:r>
            <a:r>
              <a:rPr lang="en-US" sz="2400" b="1" dirty="0">
                <a:solidFill>
                  <a:srgbClr val="004DB4"/>
                </a:solidFill>
              </a:rPr>
              <a:t>Manage Output </a:t>
            </a:r>
            <a:r>
              <a:rPr lang="en-US" sz="2400" b="1" dirty="0" smtClean="0">
                <a:solidFill>
                  <a:srgbClr val="004DB4"/>
                </a:solidFill>
              </a:rPr>
              <a:t>Styles </a:t>
            </a:r>
          </a:p>
          <a:p>
            <a:pPr>
              <a:buFont typeface="Wingdings" panose="05000000000000000000" pitchFamily="2" charset="2"/>
              <a:buChar char="Ø"/>
            </a:pPr>
            <a:r>
              <a:rPr lang="en-US" sz="2400" dirty="0" smtClean="0">
                <a:solidFill>
                  <a:srgbClr val="004DB4"/>
                </a:solidFill>
              </a:rPr>
              <a:t>Select Output Style from pull </a:t>
            </a:r>
            <a:r>
              <a:rPr lang="en-US" sz="2400" dirty="0">
                <a:solidFill>
                  <a:srgbClr val="004DB4"/>
                </a:solidFill>
              </a:rPr>
              <a:t>down </a:t>
            </a:r>
            <a:r>
              <a:rPr lang="en-US" sz="2400" dirty="0" smtClean="0">
                <a:solidFill>
                  <a:srgbClr val="004DB4"/>
                </a:solidFill>
              </a:rPr>
              <a:t>menu</a:t>
            </a:r>
            <a:endParaRPr lang="en-US" sz="2400" dirty="0">
              <a:solidFill>
                <a:srgbClr val="004DB4"/>
              </a:solidFill>
            </a:endParaRPr>
          </a:p>
          <a:p>
            <a:endParaRPr lang="en-US" sz="2400" dirty="0">
              <a:solidFill>
                <a:srgbClr val="004DB4"/>
              </a:solidFill>
            </a:endParaRPr>
          </a:p>
          <a:p>
            <a:endParaRPr lang="en-US" sz="2400" dirty="0">
              <a:solidFill>
                <a:srgbClr val="004DB4"/>
              </a:solidFill>
            </a:endParaRPr>
          </a:p>
        </p:txBody>
      </p:sp>
      <p:pic>
        <p:nvPicPr>
          <p:cNvPr id="8" name="Picture 7"/>
          <p:cNvPicPr/>
          <p:nvPr/>
        </p:nvPicPr>
        <p:blipFill>
          <a:blip r:embed="rId4"/>
          <a:stretch>
            <a:fillRect/>
          </a:stretch>
        </p:blipFill>
        <p:spPr>
          <a:xfrm>
            <a:off x="3927424" y="3520726"/>
            <a:ext cx="4846738" cy="2492840"/>
          </a:xfrm>
          <a:prstGeom prst="rect">
            <a:avLst/>
          </a:prstGeom>
          <a:ln w="19050">
            <a:solidFill>
              <a:schemeClr val="accent2">
                <a:lumMod val="50000"/>
              </a:schemeClr>
            </a:solidFill>
          </a:ln>
        </p:spPr>
      </p:pic>
      <p:cxnSp>
        <p:nvCxnSpPr>
          <p:cNvPr id="6" name="Straight Arrow Connector 5"/>
          <p:cNvCxnSpPr/>
          <p:nvPr/>
        </p:nvCxnSpPr>
        <p:spPr>
          <a:xfrm flipH="1">
            <a:off x="7014117" y="5274527"/>
            <a:ext cx="301083" cy="446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221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778032"/>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pic>
        <p:nvPicPr>
          <p:cNvPr id="13" name="Content Placeholder 12"/>
          <p:cNvPicPr>
            <a:picLocks noGrp="1"/>
          </p:cNvPicPr>
          <p:nvPr>
            <p:ph idx="1"/>
          </p:nvPr>
        </p:nvPicPr>
        <p:blipFill>
          <a:blip r:embed="rId4"/>
          <a:stretch>
            <a:fillRect/>
          </a:stretch>
        </p:blipFill>
        <p:spPr>
          <a:xfrm>
            <a:off x="3155795" y="3535231"/>
            <a:ext cx="5953583" cy="2419520"/>
          </a:xfrm>
          <a:prstGeom prst="rect">
            <a:avLst/>
          </a:prstGeom>
          <a:ln w="19050">
            <a:solidFill>
              <a:schemeClr val="accent2">
                <a:lumMod val="50000"/>
              </a:schemeClr>
            </a:solidFill>
          </a:ln>
        </p:spPr>
      </p:pic>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8184530" y="5353746"/>
            <a:ext cx="1866900" cy="1123950"/>
          </a:xfrm>
          <a:prstGeom prst="rect">
            <a:avLst/>
          </a:prstGeom>
          <a:ln w="19050">
            <a:solidFill>
              <a:schemeClr val="accent2">
                <a:lumMod val="50000"/>
              </a:schemeClr>
            </a:solidFill>
          </a:ln>
        </p:spPr>
      </p:pic>
      <p:cxnSp>
        <p:nvCxnSpPr>
          <p:cNvPr id="17" name="Straight Arrow Connector 16"/>
          <p:cNvCxnSpPr/>
          <p:nvPr/>
        </p:nvCxnSpPr>
        <p:spPr>
          <a:xfrm flipH="1">
            <a:off x="9602517" y="5557899"/>
            <a:ext cx="146050" cy="4394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33238" y="1853981"/>
            <a:ext cx="7380791" cy="1477328"/>
          </a:xfrm>
          <a:prstGeom prst="rect">
            <a:avLst/>
          </a:prstGeom>
        </p:spPr>
        <p:txBody>
          <a:bodyPr wrap="square">
            <a:spAutoFit/>
          </a:bodyPr>
          <a:lstStyle/>
          <a:p>
            <a:pPr marL="342900" indent="-342900">
              <a:buFont typeface="Wingdings" panose="05000000000000000000" pitchFamily="2" charset="2"/>
              <a:buChar char="Ø"/>
            </a:pPr>
            <a:r>
              <a:rPr lang="en-US" sz="2400" dirty="0" smtClean="0">
                <a:solidFill>
                  <a:srgbClr val="004DB4"/>
                </a:solidFill>
                <a:ea typeface="Times New Roman" panose="02020603050405020304" pitchFamily="18" charset="0"/>
                <a:cs typeface="Times New Roman" panose="02020603050405020304" pitchFamily="18" charset="0"/>
              </a:rPr>
              <a:t>Click </a:t>
            </a:r>
            <a:r>
              <a:rPr lang="en-US" sz="2400" b="1" u="sng" dirty="0">
                <a:solidFill>
                  <a:srgbClr val="004DB4"/>
                </a:solidFill>
                <a:ea typeface="Times New Roman" panose="02020603050405020304" pitchFamily="18" charset="0"/>
                <a:cs typeface="Times New Roman" panose="02020603050405020304" pitchFamily="18" charset="0"/>
              </a:rPr>
              <a:t>select a </a:t>
            </a:r>
            <a:r>
              <a:rPr lang="en-US" sz="2400" b="1" u="sng" dirty="0" smtClean="0">
                <a:solidFill>
                  <a:srgbClr val="004DB4"/>
                </a:solidFill>
                <a:ea typeface="Times New Roman" panose="02020603050405020304" pitchFamily="18" charset="0"/>
                <a:cs typeface="Times New Roman" panose="02020603050405020304" pitchFamily="18" charset="0"/>
              </a:rPr>
              <a:t>file</a:t>
            </a:r>
          </a:p>
          <a:p>
            <a:pPr marL="342900" indent="-342900">
              <a:buFont typeface="Wingdings" panose="05000000000000000000" pitchFamily="2" charset="2"/>
              <a:buChar char="Ø"/>
            </a:pPr>
            <a:endParaRPr lang="en-US" sz="800" b="1" u="sng" dirty="0" smtClean="0">
              <a:solidFill>
                <a:srgbClr val="004DB4"/>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4DB4"/>
                </a:solidFill>
                <a:ea typeface="Times New Roman" panose="02020603050405020304" pitchFamily="18" charset="0"/>
                <a:cs typeface="Times New Roman" panose="02020603050405020304" pitchFamily="18" charset="0"/>
              </a:rPr>
              <a:t>Select research </a:t>
            </a:r>
            <a:r>
              <a:rPr lang="en-US" sz="2400" dirty="0">
                <a:solidFill>
                  <a:srgbClr val="004DB4"/>
                </a:solidFill>
                <a:ea typeface="Times New Roman" panose="02020603050405020304" pitchFamily="18" charset="0"/>
                <a:cs typeface="Times New Roman" panose="02020603050405020304" pitchFamily="18" charset="0"/>
              </a:rPr>
              <a:t>paper from your saved </a:t>
            </a:r>
            <a:r>
              <a:rPr lang="en-US" sz="2400" dirty="0" smtClean="0">
                <a:solidFill>
                  <a:srgbClr val="004DB4"/>
                </a:solidFill>
                <a:ea typeface="Times New Roman" panose="02020603050405020304" pitchFamily="18" charset="0"/>
                <a:cs typeface="Times New Roman" panose="02020603050405020304" pitchFamily="18" charset="0"/>
              </a:rPr>
              <a:t>documents</a:t>
            </a:r>
          </a:p>
          <a:p>
            <a:pPr marL="342900" indent="-342900">
              <a:buFont typeface="Wingdings" panose="05000000000000000000" pitchFamily="2" charset="2"/>
              <a:buChar char="Ø"/>
            </a:pPr>
            <a:endParaRPr lang="en-US" sz="800" dirty="0" smtClean="0">
              <a:solidFill>
                <a:srgbClr val="004DB4"/>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4DB4"/>
                </a:solidFill>
                <a:effectLst/>
                <a:ea typeface="Times New Roman" panose="02020603050405020304" pitchFamily="18" charset="0"/>
                <a:cs typeface="Times New Roman" panose="02020603050405020304" pitchFamily="18" charset="0"/>
              </a:rPr>
              <a:t>Click </a:t>
            </a:r>
            <a:r>
              <a:rPr lang="en-US" sz="2400" b="1" u="sng" dirty="0" err="1" smtClean="0">
                <a:solidFill>
                  <a:srgbClr val="004DB4"/>
                </a:solidFill>
                <a:effectLst/>
                <a:ea typeface="Times New Roman" panose="02020603050405020304" pitchFamily="18" charset="0"/>
                <a:cs typeface="Times New Roman" panose="02020603050405020304" pitchFamily="18" charset="0"/>
              </a:rPr>
              <a:t>click</a:t>
            </a:r>
            <a:r>
              <a:rPr lang="en-US" sz="2400" b="1" u="sng" dirty="0" smtClean="0">
                <a:solidFill>
                  <a:srgbClr val="004DB4"/>
                </a:solidFill>
                <a:effectLst/>
                <a:ea typeface="Times New Roman" panose="02020603050405020304" pitchFamily="18" charset="0"/>
                <a:cs typeface="Times New Roman" panose="02020603050405020304" pitchFamily="18" charset="0"/>
              </a:rPr>
              <a:t> here</a:t>
            </a:r>
            <a:r>
              <a:rPr lang="en-US" sz="2400" dirty="0" smtClean="0">
                <a:solidFill>
                  <a:srgbClr val="004DB4"/>
                </a:solidFill>
                <a:effectLst/>
                <a:ea typeface="Times New Roman" panose="02020603050405020304" pitchFamily="18" charset="0"/>
                <a:cs typeface="Times New Roman" panose="02020603050405020304" pitchFamily="18" charset="0"/>
              </a:rPr>
              <a:t> (green box, lower right)</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160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dirty="0" smtClean="0">
                <a:solidFill>
                  <a:srgbClr val="800000"/>
                </a:solidFill>
              </a:rPr>
              <a:t>Creating a Bibliograph</a:t>
            </a:r>
            <a:r>
              <a:rPr lang="en-US" sz="4000" dirty="0">
                <a:solidFill>
                  <a:srgbClr val="800000"/>
                </a:solidFill>
              </a:rPr>
              <a:t>y</a:t>
            </a: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p:txBody>
          <a:bodyPr/>
          <a:lstStyle/>
          <a:p>
            <a:endParaRPr lang="en-US" sz="2400" dirty="0" smtClean="0"/>
          </a:p>
          <a:p>
            <a:pPr marL="0" indent="0">
              <a:buNone/>
            </a:pPr>
            <a:r>
              <a:rPr lang="en-US" sz="2400" dirty="0" smtClean="0">
                <a:solidFill>
                  <a:srgbClr val="004DB4"/>
                </a:solidFill>
              </a:rPr>
              <a:t>	      After </a:t>
            </a:r>
            <a:r>
              <a:rPr lang="en-US" sz="2400" dirty="0">
                <a:solidFill>
                  <a:srgbClr val="004DB4"/>
                </a:solidFill>
              </a:rPr>
              <a:t>you click the </a:t>
            </a:r>
            <a:r>
              <a:rPr lang="en-US" sz="2400" b="1" u="sng" dirty="0">
                <a:solidFill>
                  <a:srgbClr val="004DB4"/>
                </a:solidFill>
              </a:rPr>
              <a:t>click here</a:t>
            </a:r>
            <a:r>
              <a:rPr lang="en-US" sz="2400" b="1" dirty="0">
                <a:solidFill>
                  <a:srgbClr val="004DB4"/>
                </a:solidFill>
              </a:rPr>
              <a:t> </a:t>
            </a:r>
            <a:r>
              <a:rPr lang="en-US" sz="2400" dirty="0">
                <a:solidFill>
                  <a:srgbClr val="004DB4"/>
                </a:solidFill>
              </a:rPr>
              <a:t>prompt, </a:t>
            </a:r>
            <a:endParaRPr lang="en-US" sz="2400" dirty="0" smtClean="0">
              <a:solidFill>
                <a:srgbClr val="004DB4"/>
              </a:solidFill>
            </a:endParaRPr>
          </a:p>
          <a:p>
            <a:pPr marL="0" indent="0">
              <a:buNone/>
            </a:pPr>
            <a:r>
              <a:rPr lang="en-US" sz="2400" dirty="0">
                <a:solidFill>
                  <a:srgbClr val="004DB4"/>
                </a:solidFill>
              </a:rPr>
              <a:t>	</a:t>
            </a:r>
            <a:r>
              <a:rPr lang="en-US" sz="2400" dirty="0" smtClean="0">
                <a:solidFill>
                  <a:srgbClr val="004DB4"/>
                </a:solidFill>
              </a:rPr>
              <a:t>	this </a:t>
            </a:r>
            <a:r>
              <a:rPr lang="en-US" sz="2400" dirty="0">
                <a:solidFill>
                  <a:srgbClr val="004DB4"/>
                </a:solidFill>
              </a:rPr>
              <a:t>screen appears</a:t>
            </a:r>
            <a:r>
              <a:rPr lang="en-US" sz="2400" dirty="0" smtClean="0">
                <a:solidFill>
                  <a:srgbClr val="004DB4"/>
                </a:solidFill>
              </a:rPr>
              <a:t>: </a:t>
            </a:r>
          </a:p>
          <a:p>
            <a:endParaRPr lang="en-US" sz="2400" dirty="0">
              <a:solidFill>
                <a:srgbClr val="004DB4"/>
              </a:solidFill>
            </a:endParaRPr>
          </a:p>
          <a:p>
            <a:endParaRPr lang="en-US" sz="2400" dirty="0" smtClean="0">
              <a:solidFill>
                <a:srgbClr val="004DB4"/>
              </a:solidFill>
            </a:endParaRPr>
          </a:p>
          <a:p>
            <a:endParaRPr lang="en-US" sz="2400" dirty="0">
              <a:solidFill>
                <a:srgbClr val="004DB4"/>
              </a:solidFill>
            </a:endParaRPr>
          </a:p>
          <a:p>
            <a:endParaRPr lang="en-US" sz="2400" dirty="0" smtClean="0">
              <a:solidFill>
                <a:srgbClr val="004DB4"/>
              </a:solidFill>
            </a:endParaRPr>
          </a:p>
          <a:p>
            <a:endParaRPr lang="en-US" sz="2400" dirty="0">
              <a:solidFill>
                <a:srgbClr val="004DB4"/>
              </a:solidFill>
            </a:endParaRPr>
          </a:p>
          <a:p>
            <a:endParaRPr lang="en-US" sz="2400" dirty="0" smtClean="0">
              <a:solidFill>
                <a:srgbClr val="004DB4"/>
              </a:solidFill>
            </a:endParaRPr>
          </a:p>
          <a:p>
            <a:pPr lvl="8">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OK</a:t>
            </a:r>
            <a:endParaRPr lang="en-US" sz="2400" b="1" dirty="0">
              <a:solidFill>
                <a:srgbClr val="004DB4"/>
              </a:solidFill>
            </a:endParaRPr>
          </a:p>
          <a:p>
            <a:pPr lvl="0"/>
            <a:endParaRPr lang="en-US" sz="2400" dirty="0" smtClean="0">
              <a:solidFill>
                <a:srgbClr val="004DB4"/>
              </a:solidFill>
            </a:endParaRPr>
          </a:p>
        </p:txBody>
      </p:sp>
      <p:pic>
        <p:nvPicPr>
          <p:cNvPr id="13" name="Picture 12"/>
          <p:cNvPicPr/>
          <p:nvPr/>
        </p:nvPicPr>
        <p:blipFill>
          <a:blip r:embed="rId4"/>
          <a:stretch>
            <a:fillRect/>
          </a:stretch>
        </p:blipFill>
        <p:spPr>
          <a:xfrm>
            <a:off x="4538546" y="3204418"/>
            <a:ext cx="3284234" cy="2081260"/>
          </a:xfrm>
          <a:prstGeom prst="rect">
            <a:avLst/>
          </a:prstGeom>
          <a:ln w="19050">
            <a:solidFill>
              <a:schemeClr val="accent2">
                <a:lumMod val="50000"/>
              </a:schemeClr>
            </a:solidFill>
          </a:ln>
        </p:spPr>
      </p:pic>
      <p:cxnSp>
        <p:nvCxnSpPr>
          <p:cNvPr id="10" name="Straight Arrow Connector 9"/>
          <p:cNvCxnSpPr/>
          <p:nvPr/>
        </p:nvCxnSpPr>
        <p:spPr>
          <a:xfrm flipH="1">
            <a:off x="6909320" y="4436862"/>
            <a:ext cx="289932" cy="5464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824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a:xfrm>
            <a:off x="1401337" y="1531970"/>
            <a:ext cx="10972800" cy="4876800"/>
          </a:xfrm>
        </p:spPr>
        <p:txBody>
          <a:bodyPr/>
          <a:lstStyle/>
          <a:p>
            <a:pPr marL="0" indent="0">
              <a:buNone/>
            </a:pPr>
            <a:endParaRPr lang="en-US" sz="2400" b="1" dirty="0" smtClean="0">
              <a:solidFill>
                <a:srgbClr val="004DB4"/>
              </a:solidFill>
            </a:endParaRPr>
          </a:p>
          <a:p>
            <a:pPr marL="0" indent="0">
              <a:buNone/>
            </a:pPr>
            <a:r>
              <a:rPr lang="en-US" sz="2400" b="1" dirty="0" smtClean="0">
                <a:solidFill>
                  <a:srgbClr val="004DB4"/>
                </a:solidFill>
              </a:rPr>
              <a:t>	Viola</a:t>
            </a:r>
            <a:r>
              <a:rPr lang="en-US" sz="2400" b="1" dirty="0">
                <a:solidFill>
                  <a:srgbClr val="004DB4"/>
                </a:solidFill>
              </a:rPr>
              <a:t>! </a:t>
            </a:r>
            <a:r>
              <a:rPr lang="en-US" sz="2400" dirty="0" smtClean="0">
                <a:solidFill>
                  <a:srgbClr val="004DB4"/>
                </a:solidFill>
              </a:rPr>
              <a:t>The </a:t>
            </a:r>
            <a:r>
              <a:rPr lang="en-US" sz="2400" dirty="0">
                <a:solidFill>
                  <a:srgbClr val="004DB4"/>
                </a:solidFill>
              </a:rPr>
              <a:t>completed paper perfectly formatted:</a:t>
            </a:r>
          </a:p>
          <a:p>
            <a:pPr marL="0" indent="0">
              <a:buNone/>
            </a:pPr>
            <a:r>
              <a:rPr lang="en-US" sz="2400" dirty="0"/>
              <a:t> </a:t>
            </a:r>
          </a:p>
          <a:p>
            <a:pPr lvl="0"/>
            <a:endParaRPr lang="en-US" sz="2400" dirty="0" smtClean="0">
              <a:solidFill>
                <a:srgbClr val="004DB4"/>
              </a:solidFill>
            </a:endParaRPr>
          </a:p>
        </p:txBody>
      </p:sp>
      <p:pic>
        <p:nvPicPr>
          <p:cNvPr id="13" name="Picture 12"/>
          <p:cNvPicPr/>
          <p:nvPr/>
        </p:nvPicPr>
        <p:blipFill>
          <a:blip r:embed="rId4"/>
          <a:stretch>
            <a:fillRect/>
          </a:stretch>
        </p:blipFill>
        <p:spPr>
          <a:xfrm>
            <a:off x="3838894" y="2532982"/>
            <a:ext cx="5023798" cy="3664394"/>
          </a:xfrm>
          <a:prstGeom prst="rect">
            <a:avLst/>
          </a:prstGeom>
          <a:ln w="19050">
            <a:solidFill>
              <a:schemeClr val="accent2">
                <a:lumMod val="50000"/>
              </a:schemeClr>
            </a:solidFill>
          </a:ln>
        </p:spPr>
      </p:pic>
      <p:cxnSp>
        <p:nvCxnSpPr>
          <p:cNvPr id="8" name="Straight Connector 7"/>
          <p:cNvCxnSpPr/>
          <p:nvPr/>
        </p:nvCxnSpPr>
        <p:spPr>
          <a:xfrm>
            <a:off x="6345043" y="3211551"/>
            <a:ext cx="2219093"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3947532" y="3334215"/>
            <a:ext cx="1159728" cy="11151"/>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3921511" y="4215161"/>
            <a:ext cx="1330713" cy="743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4413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57" y="808615"/>
            <a:ext cx="10972800" cy="990600"/>
          </a:xfrm>
        </p:spPr>
        <p:txBody>
          <a:bodyPr>
            <a:normAutofit/>
          </a:bodyPr>
          <a:lstStyle/>
          <a:p>
            <a:pPr algn="ctr"/>
            <a:r>
              <a:rPr lang="en-US" sz="4000" b="1" dirty="0" smtClean="0">
                <a:solidFill>
                  <a:srgbClr val="800000"/>
                </a:solidFill>
              </a:rPr>
              <a:t>Creating a Bibliograph</a:t>
            </a:r>
            <a:r>
              <a:rPr lang="en-US" sz="4000" b="1" dirty="0">
                <a:solidFill>
                  <a:srgbClr val="800000"/>
                </a:solidFill>
              </a:rPr>
              <a:t>y</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a:xfrm>
            <a:off x="1401337" y="1531970"/>
            <a:ext cx="10790663" cy="4876800"/>
          </a:xfrm>
        </p:spPr>
        <p:txBody>
          <a:bodyPr/>
          <a:lstStyle/>
          <a:p>
            <a:pPr marL="0" indent="0">
              <a:buNone/>
            </a:pPr>
            <a:endParaRPr lang="en-US" sz="2400" b="1" dirty="0" smtClean="0">
              <a:solidFill>
                <a:srgbClr val="004DB4"/>
              </a:solidFill>
            </a:endParaRPr>
          </a:p>
          <a:p>
            <a:pPr marL="0" indent="0">
              <a:buNone/>
            </a:pPr>
            <a:endParaRPr lang="en-US" sz="1200" b="1" dirty="0" smtClean="0">
              <a:solidFill>
                <a:srgbClr val="004DB4"/>
              </a:solidFill>
            </a:endParaRPr>
          </a:p>
          <a:p>
            <a:pPr marL="0" indent="0">
              <a:buNone/>
            </a:pPr>
            <a:r>
              <a:rPr lang="en-US" sz="2400" b="1" dirty="0" smtClean="0">
                <a:solidFill>
                  <a:srgbClr val="004DB4"/>
                </a:solidFill>
              </a:rPr>
              <a:t>	            </a:t>
            </a:r>
            <a:r>
              <a:rPr lang="en-US" sz="2400" b="1" u="sng" dirty="0" smtClean="0">
                <a:solidFill>
                  <a:srgbClr val="004DB4"/>
                </a:solidFill>
              </a:rPr>
              <a:t>IMPORTANT </a:t>
            </a:r>
            <a:r>
              <a:rPr lang="en-US" sz="2400" b="1" u="sng" dirty="0">
                <a:solidFill>
                  <a:srgbClr val="004DB4"/>
                </a:solidFill>
              </a:rPr>
              <a:t>NOTE</a:t>
            </a:r>
            <a:r>
              <a:rPr lang="en-US" sz="2400" dirty="0">
                <a:solidFill>
                  <a:srgbClr val="004DB4"/>
                </a:solidFill>
              </a:rPr>
              <a:t>:  </a:t>
            </a:r>
            <a:endParaRPr lang="en-US" sz="2400" dirty="0" smtClean="0">
              <a:solidFill>
                <a:srgbClr val="004DB4"/>
              </a:solidFill>
            </a:endParaRPr>
          </a:p>
          <a:p>
            <a:pPr marL="0" indent="0">
              <a:buNone/>
            </a:pPr>
            <a:endParaRPr lang="en-US" sz="1600" dirty="0" smtClean="0">
              <a:solidFill>
                <a:srgbClr val="004DB4"/>
              </a:solidFill>
            </a:endParaRPr>
          </a:p>
          <a:p>
            <a:pPr marL="0" indent="0">
              <a:buNone/>
            </a:pPr>
            <a:r>
              <a:rPr lang="en-US" sz="2400" dirty="0" smtClean="0">
                <a:solidFill>
                  <a:srgbClr val="004DB4"/>
                </a:solidFill>
              </a:rPr>
              <a:t>Do </a:t>
            </a:r>
            <a:r>
              <a:rPr lang="en-US" sz="2400" b="1" dirty="0">
                <a:solidFill>
                  <a:srgbClr val="004DB4"/>
                </a:solidFill>
              </a:rPr>
              <a:t>NOT</a:t>
            </a:r>
            <a:r>
              <a:rPr lang="en-US" sz="2400" dirty="0">
                <a:solidFill>
                  <a:srgbClr val="004DB4"/>
                </a:solidFill>
              </a:rPr>
              <a:t> assume </a:t>
            </a:r>
            <a:r>
              <a:rPr lang="en-US" sz="2400" dirty="0" smtClean="0">
                <a:solidFill>
                  <a:srgbClr val="004DB4"/>
                </a:solidFill>
              </a:rPr>
              <a:t>all references </a:t>
            </a:r>
            <a:r>
              <a:rPr lang="en-US" sz="2400" dirty="0">
                <a:solidFill>
                  <a:srgbClr val="004DB4"/>
                </a:solidFill>
              </a:rPr>
              <a:t>are </a:t>
            </a:r>
            <a:r>
              <a:rPr lang="en-US" sz="2400" dirty="0" smtClean="0">
                <a:solidFill>
                  <a:srgbClr val="004DB4"/>
                </a:solidFill>
              </a:rPr>
              <a:t>correctly formatted </a:t>
            </a:r>
          </a:p>
          <a:p>
            <a:pPr marL="0" indent="0">
              <a:buNone/>
            </a:pPr>
            <a:r>
              <a:rPr lang="en-US" sz="2400" dirty="0" smtClean="0">
                <a:solidFill>
                  <a:srgbClr val="004DB4"/>
                </a:solidFill>
              </a:rPr>
              <a:t>	For </a:t>
            </a:r>
            <a:r>
              <a:rPr lang="en-US" sz="2400" dirty="0">
                <a:solidFill>
                  <a:srgbClr val="004DB4"/>
                </a:solidFill>
              </a:rPr>
              <a:t>example, proper nouns within a title </a:t>
            </a:r>
            <a:r>
              <a:rPr lang="en-US" sz="2400" dirty="0" smtClean="0">
                <a:solidFill>
                  <a:srgbClr val="004DB4"/>
                </a:solidFill>
              </a:rPr>
              <a:t>may </a:t>
            </a:r>
            <a:r>
              <a:rPr lang="en-US" sz="2400" dirty="0">
                <a:solidFill>
                  <a:srgbClr val="004DB4"/>
                </a:solidFill>
              </a:rPr>
              <a:t>not </a:t>
            </a:r>
            <a:r>
              <a:rPr lang="en-US" sz="2400" dirty="0" smtClean="0">
                <a:solidFill>
                  <a:srgbClr val="004DB4"/>
                </a:solidFill>
              </a:rPr>
              <a:t>be capitalized—</a:t>
            </a:r>
          </a:p>
          <a:p>
            <a:pPr marL="0" indent="0">
              <a:buNone/>
            </a:pPr>
            <a:r>
              <a:rPr lang="en-US" sz="2400" b="1" dirty="0" smtClean="0">
                <a:solidFill>
                  <a:srgbClr val="004DB4"/>
                </a:solidFill>
              </a:rPr>
              <a:t>	YOU</a:t>
            </a:r>
            <a:r>
              <a:rPr lang="en-US" sz="2400" dirty="0" smtClean="0">
                <a:solidFill>
                  <a:srgbClr val="004DB4"/>
                </a:solidFill>
              </a:rPr>
              <a:t> must </a:t>
            </a:r>
            <a:r>
              <a:rPr lang="en-US" sz="2400" dirty="0">
                <a:solidFill>
                  <a:srgbClr val="004DB4"/>
                </a:solidFill>
              </a:rPr>
              <a:t>do </a:t>
            </a:r>
            <a:r>
              <a:rPr lang="en-US" sz="2400" dirty="0" smtClean="0">
                <a:solidFill>
                  <a:srgbClr val="004DB4"/>
                </a:solidFill>
              </a:rPr>
              <a:t>so [united states = United States]</a:t>
            </a:r>
          </a:p>
          <a:p>
            <a:pPr marL="0" indent="0">
              <a:buNone/>
            </a:pPr>
            <a:endParaRPr lang="en-US" sz="1600" dirty="0" smtClean="0">
              <a:solidFill>
                <a:srgbClr val="004DB4"/>
              </a:solidFill>
            </a:endParaRPr>
          </a:p>
          <a:p>
            <a:pPr marL="0" indent="0">
              <a:buNone/>
            </a:pPr>
            <a:r>
              <a:rPr lang="en-US" sz="2400" dirty="0" smtClean="0">
                <a:solidFill>
                  <a:srgbClr val="004DB4"/>
                </a:solidFill>
              </a:rPr>
              <a:t>Consult </a:t>
            </a:r>
            <a:r>
              <a:rPr lang="en-US" sz="2400" i="1" dirty="0" smtClean="0">
                <a:solidFill>
                  <a:srgbClr val="004DB4"/>
                </a:solidFill>
              </a:rPr>
              <a:t>Publication </a:t>
            </a:r>
            <a:r>
              <a:rPr lang="en-US" sz="2400" i="1" dirty="0">
                <a:solidFill>
                  <a:srgbClr val="004DB4"/>
                </a:solidFill>
              </a:rPr>
              <a:t>Manual of the American </a:t>
            </a:r>
            <a:r>
              <a:rPr lang="en-US" sz="2400" i="1" dirty="0" smtClean="0">
                <a:solidFill>
                  <a:srgbClr val="004DB4"/>
                </a:solidFill>
              </a:rPr>
              <a:t>Psychological Association, </a:t>
            </a:r>
            <a:r>
              <a:rPr lang="en-US" sz="2400" dirty="0" smtClean="0">
                <a:solidFill>
                  <a:srgbClr val="004DB4"/>
                </a:solidFill>
              </a:rPr>
              <a:t>6</a:t>
            </a:r>
            <a:r>
              <a:rPr lang="en-US" sz="2400" baseline="30000" dirty="0" smtClean="0">
                <a:solidFill>
                  <a:srgbClr val="004DB4"/>
                </a:solidFill>
              </a:rPr>
              <a:t>th</a:t>
            </a:r>
            <a:r>
              <a:rPr lang="en-US" sz="2400" dirty="0" smtClean="0">
                <a:solidFill>
                  <a:srgbClr val="004DB4"/>
                </a:solidFill>
              </a:rPr>
              <a:t> </a:t>
            </a:r>
            <a:r>
              <a:rPr lang="en-US" sz="2400" dirty="0">
                <a:solidFill>
                  <a:srgbClr val="004DB4"/>
                </a:solidFill>
              </a:rPr>
              <a:t>ed.</a:t>
            </a:r>
            <a:r>
              <a:rPr lang="en-US" sz="2400" dirty="0" smtClean="0">
                <a:solidFill>
                  <a:srgbClr val="004DB4"/>
                </a:solidFill>
              </a:rPr>
              <a:t> </a:t>
            </a:r>
            <a:r>
              <a:rPr lang="en-US" sz="2400" dirty="0">
                <a:solidFill>
                  <a:srgbClr val="004DB4"/>
                </a:solidFill>
              </a:rPr>
              <a:t>if </a:t>
            </a:r>
            <a:r>
              <a:rPr lang="en-US" sz="2400" dirty="0" smtClean="0">
                <a:solidFill>
                  <a:srgbClr val="004DB4"/>
                </a:solidFill>
              </a:rPr>
              <a:t>necessary</a:t>
            </a:r>
            <a:endParaRPr lang="en-US" sz="2400" dirty="0">
              <a:solidFill>
                <a:srgbClr val="004DB4"/>
              </a:solidFill>
            </a:endParaRPr>
          </a:p>
          <a:p>
            <a:pPr marL="0" indent="0">
              <a:buNone/>
            </a:pPr>
            <a:r>
              <a:rPr lang="en-US" sz="2400" dirty="0"/>
              <a:t> </a:t>
            </a:r>
          </a:p>
          <a:p>
            <a:pPr lvl="0"/>
            <a:endParaRPr lang="en-US" sz="2400" dirty="0" smtClean="0">
              <a:solidFill>
                <a:srgbClr val="004DB4"/>
              </a:solidFill>
            </a:endParaRPr>
          </a:p>
        </p:txBody>
      </p:sp>
      <p:sp>
        <p:nvSpPr>
          <p:cNvPr id="15" name="AutoShape 215"/>
          <p:cNvSpPr>
            <a:spLocks noChangeArrowheads="1"/>
          </p:cNvSpPr>
          <p:nvPr/>
        </p:nvSpPr>
        <p:spPr bwMode="auto">
          <a:xfrm>
            <a:off x="2948652" y="2026585"/>
            <a:ext cx="579863" cy="511678"/>
          </a:xfrm>
          <a:prstGeom prst="star5">
            <a:avLst/>
          </a:prstGeom>
          <a:solidFill>
            <a:srgbClr val="FF0000"/>
          </a:solidFill>
          <a:ln w="9525">
            <a:solidFill>
              <a:srgbClr val="FF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200" dirty="0">
                <a:effectLst/>
                <a:latin typeface="Comic Sans MS" panose="030F0702030302020204" pitchFamily="66"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21865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93" y="928688"/>
            <a:ext cx="10972800" cy="990600"/>
          </a:xfrm>
        </p:spPr>
        <p:txBody>
          <a:bodyPr>
            <a:normAutofit/>
          </a:bodyPr>
          <a:lstStyle/>
          <a:p>
            <a:pPr algn="ctr"/>
            <a:r>
              <a:rPr lang="en-US" sz="4000" b="1" dirty="0" smtClean="0">
                <a:solidFill>
                  <a:srgbClr val="800000"/>
                </a:solidFill>
              </a:rPr>
              <a:t>Final Paper</a:t>
            </a:r>
            <a:endParaRPr lang="en-US" sz="4000" dirty="0">
              <a:solidFill>
                <a:srgbClr val="800000"/>
              </a:solidFill>
            </a:endParaRPr>
          </a:p>
        </p:txBody>
      </p:sp>
      <p:pic>
        <p:nvPicPr>
          <p:cNvPr id="7" name="Picture 6"/>
          <p:cNvPicPr>
            <a:picLocks noChangeAspect="1"/>
          </p:cNvPicPr>
          <p:nvPr/>
        </p:nvPicPr>
        <p:blipFill>
          <a:blip r:embed="rId3"/>
          <a:stretch>
            <a:fillRect/>
          </a:stretch>
        </p:blipFill>
        <p:spPr>
          <a:xfrm>
            <a:off x="0" y="325406"/>
            <a:ext cx="12192000" cy="603282"/>
          </a:xfrm>
          <a:prstGeom prst="rect">
            <a:avLst/>
          </a:prstGeom>
          <a:solidFill>
            <a:srgbClr val="0070C0"/>
          </a:solidFill>
        </p:spPr>
      </p:pic>
      <p:sp>
        <p:nvSpPr>
          <p:cNvPr id="3" name="Content Placeholder 2"/>
          <p:cNvSpPr>
            <a:spLocks noGrp="1"/>
          </p:cNvSpPr>
          <p:nvPr>
            <p:ph idx="1"/>
          </p:nvPr>
        </p:nvSpPr>
        <p:spPr>
          <a:xfrm>
            <a:off x="1401337" y="1531970"/>
            <a:ext cx="9682299" cy="4876800"/>
          </a:xfrm>
        </p:spPr>
        <p:txBody>
          <a:bodyPr/>
          <a:lstStyle/>
          <a:p>
            <a:pPr marL="0" indent="0">
              <a:buNone/>
            </a:pPr>
            <a:endParaRPr lang="en-US" sz="2400" b="1" dirty="0" smtClean="0">
              <a:solidFill>
                <a:srgbClr val="004DB4"/>
              </a:solidFill>
            </a:endParaRPr>
          </a:p>
          <a:p>
            <a:pPr marL="0" indent="0">
              <a:buNone/>
            </a:pPr>
            <a:endParaRPr lang="en-US" sz="2400" dirty="0" smtClean="0">
              <a:solidFill>
                <a:srgbClr val="004DB4"/>
              </a:solidFill>
            </a:endParaRPr>
          </a:p>
          <a:p>
            <a:pPr marL="0" indent="0">
              <a:buNone/>
            </a:pPr>
            <a:r>
              <a:rPr lang="en-US" sz="2400" dirty="0" smtClean="0">
                <a:solidFill>
                  <a:srgbClr val="004DB4"/>
                </a:solidFill>
              </a:rPr>
              <a:t>RefWorks created </a:t>
            </a:r>
            <a:r>
              <a:rPr lang="en-US" sz="2400" dirty="0">
                <a:solidFill>
                  <a:srgbClr val="004DB4"/>
                </a:solidFill>
              </a:rPr>
              <a:t>a </a:t>
            </a:r>
            <a:r>
              <a:rPr lang="en-US" sz="2400" dirty="0" smtClean="0">
                <a:solidFill>
                  <a:srgbClr val="004DB4"/>
                </a:solidFill>
              </a:rPr>
              <a:t>formatted</a:t>
            </a:r>
            <a:r>
              <a:rPr lang="en-US" sz="2400" dirty="0">
                <a:solidFill>
                  <a:srgbClr val="004DB4"/>
                </a:solidFill>
              </a:rPr>
              <a:t>, final document with </a:t>
            </a:r>
            <a:r>
              <a:rPr lang="en-US" sz="2400" dirty="0" smtClean="0">
                <a:solidFill>
                  <a:srgbClr val="004DB4"/>
                </a:solidFill>
              </a:rPr>
              <a:t>bibliography </a:t>
            </a:r>
            <a:r>
              <a:rPr lang="en-US" sz="2400" dirty="0">
                <a:solidFill>
                  <a:srgbClr val="004DB4"/>
                </a:solidFill>
              </a:rPr>
              <a:t>in </a:t>
            </a:r>
            <a:r>
              <a:rPr lang="en-US" sz="2400" dirty="0" smtClean="0">
                <a:solidFill>
                  <a:srgbClr val="004DB4"/>
                </a:solidFill>
              </a:rPr>
              <a:t>citation style you selected    </a:t>
            </a:r>
          </a:p>
          <a:p>
            <a:pPr marL="0" indent="0">
              <a:buNone/>
            </a:pPr>
            <a:endParaRPr lang="en-US" sz="1600" dirty="0" smtClean="0">
              <a:solidFill>
                <a:srgbClr val="004DB4"/>
              </a:solidFill>
            </a:endParaRPr>
          </a:p>
          <a:p>
            <a:pPr marL="0" indent="0">
              <a:buNone/>
            </a:pPr>
            <a:endParaRPr lang="en-US" sz="1600" dirty="0">
              <a:solidFill>
                <a:srgbClr val="004DB4"/>
              </a:solidFill>
            </a:endParaRPr>
          </a:p>
          <a:p>
            <a:pPr lvl="1">
              <a:buFont typeface="Wingdings" panose="05000000000000000000" pitchFamily="2" charset="2"/>
              <a:buChar char="Ø"/>
            </a:pPr>
            <a:r>
              <a:rPr lang="en-US" sz="2400" dirty="0" smtClean="0">
                <a:solidFill>
                  <a:srgbClr val="004DB4"/>
                </a:solidFill>
              </a:rPr>
              <a:t>Save with </a:t>
            </a:r>
            <a:r>
              <a:rPr lang="en-US" sz="2400" dirty="0">
                <a:solidFill>
                  <a:srgbClr val="004DB4"/>
                </a:solidFill>
              </a:rPr>
              <a:t>a </a:t>
            </a:r>
            <a:r>
              <a:rPr lang="en-US" sz="2400" u="sng" dirty="0">
                <a:solidFill>
                  <a:srgbClr val="004DB4"/>
                </a:solidFill>
              </a:rPr>
              <a:t>different </a:t>
            </a:r>
            <a:r>
              <a:rPr lang="en-US" sz="2400" u="sng" dirty="0" smtClean="0">
                <a:solidFill>
                  <a:srgbClr val="004DB4"/>
                </a:solidFill>
              </a:rPr>
              <a:t>name</a:t>
            </a:r>
            <a:endParaRPr lang="en-US" sz="2400" dirty="0">
              <a:solidFill>
                <a:srgbClr val="004DB4"/>
              </a:solidFill>
            </a:endParaRPr>
          </a:p>
          <a:p>
            <a:pPr marL="0" indent="0">
              <a:buNone/>
            </a:pPr>
            <a:r>
              <a:rPr lang="en-US" sz="2400" dirty="0"/>
              <a:t> </a:t>
            </a:r>
          </a:p>
          <a:p>
            <a:pPr lvl="0"/>
            <a:endParaRPr lang="en-US" sz="2400" dirty="0" smtClean="0">
              <a:solidFill>
                <a:srgbClr val="004DB4"/>
              </a:solidFill>
            </a:endParaRPr>
          </a:p>
        </p:txBody>
      </p:sp>
      <p:pic>
        <p:nvPicPr>
          <p:cNvPr id="4" name="Picture 3"/>
          <p:cNvPicPr>
            <a:picLocks noChangeAspect="1"/>
          </p:cNvPicPr>
          <p:nvPr/>
        </p:nvPicPr>
        <p:blipFill>
          <a:blip r:embed="rId4"/>
          <a:stretch>
            <a:fillRect/>
          </a:stretch>
        </p:blipFill>
        <p:spPr>
          <a:xfrm rot="5400000">
            <a:off x="6139153" y="3290831"/>
            <a:ext cx="2619723" cy="2118971"/>
          </a:xfrm>
          <a:prstGeom prst="rect">
            <a:avLst/>
          </a:prstGeom>
          <a:ln w="19050">
            <a:solidFill>
              <a:schemeClr val="accent6">
                <a:lumMod val="50000"/>
              </a:schemeClr>
            </a:solidFill>
          </a:ln>
        </p:spPr>
      </p:pic>
      <p:sp>
        <p:nvSpPr>
          <p:cNvPr id="5" name="Rectangle 4"/>
          <p:cNvSpPr/>
          <p:nvPr/>
        </p:nvSpPr>
        <p:spPr>
          <a:xfrm>
            <a:off x="7035600" y="3579253"/>
            <a:ext cx="625288" cy="584775"/>
          </a:xfrm>
          <a:prstGeom prst="rect">
            <a:avLst/>
          </a:prstGeom>
        </p:spPr>
        <p:txBody>
          <a:bodyPr wrap="square">
            <a:spAutoFit/>
          </a:bodyPr>
          <a:lstStyle/>
          <a:p>
            <a:r>
              <a:rPr lang="en-US" sz="3200" b="1" dirty="0">
                <a:ln w="22225">
                  <a:solidFill>
                    <a:schemeClr val="accent2"/>
                  </a:solidFill>
                  <a:prstDash val="solid"/>
                </a:ln>
                <a:solidFill>
                  <a:srgbClr val="FF0000"/>
                </a:solidFill>
                <a:latin typeface="Harlow Solid Italic" panose="04030604020F02020D02" pitchFamily="82" charset="0"/>
              </a:rPr>
              <a:t>A</a:t>
            </a:r>
          </a:p>
        </p:txBody>
      </p:sp>
    </p:spTree>
    <p:extLst>
      <p:ext uri="{BB962C8B-B14F-4D97-AF65-F5344CB8AC3E}">
        <p14:creationId xmlns:p14="http://schemas.microsoft.com/office/powerpoint/2010/main" val="233447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49" y="1146717"/>
            <a:ext cx="10972800" cy="990600"/>
          </a:xfrm>
        </p:spPr>
        <p:txBody>
          <a:bodyPr/>
          <a:lstStyle/>
          <a:p>
            <a:pPr algn="ctr"/>
            <a:r>
              <a:rPr lang="en-US" sz="4800" b="1" dirty="0" smtClean="0">
                <a:solidFill>
                  <a:srgbClr val="800000"/>
                </a:solidFill>
              </a:rPr>
              <a:t>RefWorks</a:t>
            </a:r>
            <a:endParaRPr lang="en-US" dirty="0"/>
          </a:p>
        </p:txBody>
      </p:sp>
      <p:sp>
        <p:nvSpPr>
          <p:cNvPr id="3" name="Content Placeholder 2"/>
          <p:cNvSpPr>
            <a:spLocks noGrp="1"/>
          </p:cNvSpPr>
          <p:nvPr>
            <p:ph idx="1"/>
          </p:nvPr>
        </p:nvSpPr>
        <p:spPr>
          <a:xfrm>
            <a:off x="3370399" y="2221176"/>
            <a:ext cx="5451201" cy="1850653"/>
          </a:xfrm>
        </p:spPr>
        <p:txBody>
          <a:bodyPr/>
          <a:lstStyle/>
          <a:p>
            <a:endParaRPr lang="en-US" dirty="0" smtClean="0">
              <a:solidFill>
                <a:srgbClr val="004DB4"/>
              </a:solidFill>
            </a:endParaRPr>
          </a:p>
          <a:p>
            <a:pPr>
              <a:buFont typeface="Wingdings" pitchFamily="2" charset="2"/>
              <a:buChar char="Ø"/>
            </a:pPr>
            <a:r>
              <a:rPr lang="en-US" dirty="0" smtClean="0">
                <a:solidFill>
                  <a:srgbClr val="004DB4"/>
                </a:solidFill>
              </a:rPr>
              <a:t>creates in-text citing </a:t>
            </a:r>
            <a:endParaRPr lang="en-US" dirty="0">
              <a:solidFill>
                <a:srgbClr val="004DB4"/>
              </a:solidFill>
            </a:endParaRPr>
          </a:p>
          <a:p>
            <a:pPr>
              <a:buFont typeface="Wingdings" pitchFamily="2" charset="2"/>
              <a:buChar char="Ø"/>
            </a:pPr>
            <a:r>
              <a:rPr lang="en-US" dirty="0" smtClean="0">
                <a:solidFill>
                  <a:srgbClr val="004DB4"/>
                </a:solidFill>
              </a:rPr>
              <a:t>formats Works Cited page</a:t>
            </a:r>
          </a:p>
          <a:p>
            <a:pPr>
              <a:buNone/>
            </a:pPr>
            <a:endParaRPr lang="en-US" dirty="0" smtClean="0">
              <a:solidFill>
                <a:srgbClr val="004DB4"/>
              </a:solidFill>
            </a:endParaRPr>
          </a:p>
          <a:p>
            <a:pPr>
              <a:buFont typeface="Wingdings" pitchFamily="2" charset="2"/>
              <a:buChar char="Ø"/>
            </a:pPr>
            <a:endParaRPr lang="en-US" dirty="0" smtClean="0">
              <a:solidFill>
                <a:schemeClr val="accent2">
                  <a:lumMod val="50000"/>
                </a:schemeClr>
              </a:solidFill>
            </a:endParaRPr>
          </a:p>
          <a:p>
            <a:endParaRPr lang="en-US" dirty="0"/>
          </a:p>
        </p:txBody>
      </p:sp>
      <p:pic>
        <p:nvPicPr>
          <p:cNvPr id="4" name="Picture 3"/>
          <p:cNvPicPr>
            <a:picLocks noChangeAspect="1"/>
          </p:cNvPicPr>
          <p:nvPr/>
        </p:nvPicPr>
        <p:blipFill>
          <a:blip r:embed="rId2"/>
          <a:stretch>
            <a:fillRect/>
          </a:stretch>
        </p:blipFill>
        <p:spPr>
          <a:xfrm>
            <a:off x="0" y="372637"/>
            <a:ext cx="12192000" cy="603282"/>
          </a:xfrm>
          <a:prstGeom prst="rect">
            <a:avLst/>
          </a:prstGeom>
          <a:solidFill>
            <a:srgbClr val="0070C0"/>
          </a:solidFill>
        </p:spPr>
      </p:pic>
      <p:pic>
        <p:nvPicPr>
          <p:cNvPr id="5" name="Picture 4"/>
          <p:cNvPicPr>
            <a:picLocks noChangeAspect="1"/>
          </p:cNvPicPr>
          <p:nvPr/>
        </p:nvPicPr>
        <p:blipFill>
          <a:blip r:embed="rId3"/>
          <a:stretch>
            <a:fillRect/>
          </a:stretch>
        </p:blipFill>
        <p:spPr>
          <a:xfrm>
            <a:off x="4480401" y="4332981"/>
            <a:ext cx="3390728" cy="886465"/>
          </a:xfrm>
          <a:prstGeom prst="rect">
            <a:avLst/>
          </a:prstGeom>
          <a:ln w="19050">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64940"/>
            <a:ext cx="10972800" cy="990600"/>
          </a:xfrm>
        </p:spPr>
        <p:txBody>
          <a:bodyPr>
            <a:normAutofit/>
          </a:bodyPr>
          <a:lstStyle/>
          <a:p>
            <a:pPr algn="ctr"/>
            <a:r>
              <a:rPr lang="en-US" sz="4000" b="1" dirty="0">
                <a:solidFill>
                  <a:srgbClr val="800000"/>
                </a:solidFill>
              </a:rPr>
              <a:t>RefWorks</a:t>
            </a:r>
          </a:p>
        </p:txBody>
      </p:sp>
      <p:sp>
        <p:nvSpPr>
          <p:cNvPr id="3" name="Content Placeholder 2"/>
          <p:cNvSpPr>
            <a:spLocks noGrp="1"/>
          </p:cNvSpPr>
          <p:nvPr>
            <p:ph idx="1"/>
          </p:nvPr>
        </p:nvSpPr>
        <p:spPr>
          <a:xfrm>
            <a:off x="3100039" y="1600201"/>
            <a:ext cx="6055111" cy="5012472"/>
          </a:xfrm>
        </p:spPr>
        <p:txBody>
          <a:bodyPr>
            <a:normAutofit/>
          </a:bodyPr>
          <a:lstStyle/>
          <a:p>
            <a:endParaRPr lang="en-US" sz="2400" dirty="0" smtClean="0">
              <a:solidFill>
                <a:schemeClr val="accent2">
                  <a:lumMod val="50000"/>
                </a:schemeClr>
              </a:solidFill>
            </a:endParaRPr>
          </a:p>
          <a:p>
            <a:pPr marL="0" indent="0">
              <a:buNone/>
            </a:pPr>
            <a:r>
              <a:rPr lang="en-US" sz="2400" dirty="0" smtClean="0">
                <a:solidFill>
                  <a:srgbClr val="004DB4"/>
                </a:solidFill>
              </a:rPr>
              <a:t>Best of all, RefWorks</a:t>
            </a:r>
            <a:r>
              <a:rPr lang="en-US" sz="2400" dirty="0">
                <a:solidFill>
                  <a:srgbClr val="004DB4"/>
                </a:solidFill>
              </a:rPr>
              <a:t> </a:t>
            </a:r>
            <a:r>
              <a:rPr lang="en-US" sz="2400" dirty="0" smtClean="0">
                <a:solidFill>
                  <a:srgbClr val="004DB4"/>
                </a:solidFill>
              </a:rPr>
              <a:t>can store your own research paper</a:t>
            </a:r>
          </a:p>
          <a:p>
            <a:endParaRPr lang="en-US" sz="2400" dirty="0" smtClean="0">
              <a:solidFill>
                <a:srgbClr val="004DB4"/>
              </a:solidFill>
            </a:endParaRPr>
          </a:p>
          <a:p>
            <a:endParaRPr lang="en-US" sz="2400" dirty="0" smtClean="0">
              <a:solidFill>
                <a:srgbClr val="004DB4"/>
              </a:solidFill>
            </a:endParaRPr>
          </a:p>
          <a:p>
            <a:endParaRPr lang="en-US" sz="2400" dirty="0" smtClean="0">
              <a:solidFill>
                <a:srgbClr val="004DB4"/>
              </a:solidFill>
            </a:endParaRPr>
          </a:p>
          <a:p>
            <a:endParaRPr lang="en-US" sz="2400" dirty="0" smtClean="0">
              <a:solidFill>
                <a:srgbClr val="004DB4"/>
              </a:solidFill>
            </a:endParaRPr>
          </a:p>
          <a:p>
            <a:pPr marL="0" indent="0">
              <a:buNone/>
            </a:pPr>
            <a:r>
              <a:rPr lang="en-US" sz="2400" dirty="0" smtClean="0">
                <a:solidFill>
                  <a:srgbClr val="004DB4"/>
                </a:solidFill>
              </a:rPr>
              <a:t>Once saved, it’s in the cloud</a:t>
            </a:r>
          </a:p>
          <a:p>
            <a:pPr lvl="1">
              <a:buFont typeface="Wingdings" panose="05000000000000000000" pitchFamily="2" charset="2"/>
              <a:buChar char="Ø"/>
            </a:pPr>
            <a:r>
              <a:rPr lang="en-US" sz="2000" dirty="0" smtClean="0">
                <a:solidFill>
                  <a:srgbClr val="004DB4"/>
                </a:solidFill>
              </a:rPr>
              <a:t>No more worries about losing your jump drive</a:t>
            </a:r>
          </a:p>
          <a:p>
            <a:pPr lvl="1">
              <a:buFont typeface="Wingdings" panose="05000000000000000000" pitchFamily="2" charset="2"/>
              <a:buChar char="Ø"/>
            </a:pPr>
            <a:r>
              <a:rPr lang="en-US" sz="2000" dirty="0" smtClean="0">
                <a:solidFill>
                  <a:srgbClr val="004DB4"/>
                </a:solidFill>
              </a:rPr>
              <a:t>No more worries about having your laptop stolen</a:t>
            </a:r>
            <a:endParaRPr lang="en-US" sz="2000" dirty="0">
              <a:solidFill>
                <a:srgbClr val="004DB4"/>
              </a:solidFill>
            </a:endParaRP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42" y="2804448"/>
            <a:ext cx="1828571" cy="1828571"/>
          </a:xfrm>
          <a:prstGeom prst="rect">
            <a:avLst/>
          </a:prstGeom>
        </p:spPr>
      </p:pic>
      <p:pic>
        <p:nvPicPr>
          <p:cNvPr id="5" name="Picture 4"/>
          <p:cNvPicPr>
            <a:picLocks noChangeAspect="1"/>
          </p:cNvPicPr>
          <p:nvPr/>
        </p:nvPicPr>
        <p:blipFill>
          <a:blip r:embed="rId4"/>
          <a:stretch>
            <a:fillRect/>
          </a:stretch>
        </p:blipFill>
        <p:spPr>
          <a:xfrm>
            <a:off x="0" y="373413"/>
            <a:ext cx="12192000" cy="603282"/>
          </a:xfrm>
          <a:prstGeom prst="rect">
            <a:avLst/>
          </a:prstGeom>
          <a:solidFill>
            <a:srgbClr val="0070C0"/>
          </a:solidFill>
        </p:spPr>
      </p:pic>
    </p:spTree>
    <p:extLst>
      <p:ext uri="{BB962C8B-B14F-4D97-AF65-F5344CB8AC3E}">
        <p14:creationId xmlns:p14="http://schemas.microsoft.com/office/powerpoint/2010/main" val="60434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1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1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p:cTn id="21" dur="1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2" dur="1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3"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903" y="943574"/>
            <a:ext cx="10972800" cy="990600"/>
          </a:xfrm>
        </p:spPr>
        <p:txBody>
          <a:bodyPr>
            <a:normAutofit/>
          </a:bodyPr>
          <a:lstStyle/>
          <a:p>
            <a:pPr algn="ctr"/>
            <a:r>
              <a:rPr lang="en-US" sz="4000" b="1" dirty="0">
                <a:solidFill>
                  <a:srgbClr val="800000"/>
                </a:solidFill>
              </a:rPr>
              <a:t>RefWorks</a:t>
            </a:r>
          </a:p>
        </p:txBody>
      </p:sp>
      <p:sp>
        <p:nvSpPr>
          <p:cNvPr id="3" name="Content Placeholder 2"/>
          <p:cNvSpPr>
            <a:spLocks noGrp="1"/>
          </p:cNvSpPr>
          <p:nvPr>
            <p:ph idx="1"/>
          </p:nvPr>
        </p:nvSpPr>
        <p:spPr>
          <a:xfrm>
            <a:off x="2955073" y="1600201"/>
            <a:ext cx="6501161" cy="5012472"/>
          </a:xfrm>
        </p:spPr>
        <p:txBody>
          <a:bodyPr>
            <a:normAutofit/>
          </a:bodyPr>
          <a:lstStyle/>
          <a:p>
            <a:pPr marL="0" indent="0">
              <a:buNone/>
            </a:pPr>
            <a:endParaRPr lang="en-US" sz="2400" dirty="0" smtClean="0">
              <a:solidFill>
                <a:schemeClr val="accent2">
                  <a:lumMod val="50000"/>
                </a:schemeClr>
              </a:solidFill>
            </a:endParaRPr>
          </a:p>
          <a:p>
            <a:pPr marL="0" indent="0">
              <a:buNone/>
            </a:pPr>
            <a:r>
              <a:rPr lang="en-US" sz="2400" dirty="0" smtClean="0">
                <a:solidFill>
                  <a:srgbClr val="004DB4"/>
                </a:solidFill>
              </a:rPr>
              <a:t>Best Practice: use Mozilla Firefox in both:</a:t>
            </a:r>
          </a:p>
          <a:p>
            <a:endParaRPr lang="en-US" sz="2400" dirty="0">
              <a:solidFill>
                <a:srgbClr val="004DB4"/>
              </a:solidFill>
            </a:endParaRPr>
          </a:p>
          <a:p>
            <a:pPr lvl="1">
              <a:buFont typeface="Wingdings" panose="05000000000000000000" pitchFamily="2" charset="2"/>
              <a:buChar char="Ø"/>
            </a:pPr>
            <a:r>
              <a:rPr lang="en-US" sz="2000" dirty="0" smtClean="0">
                <a:solidFill>
                  <a:srgbClr val="004DB4"/>
                </a:solidFill>
              </a:rPr>
              <a:t>Databases    </a:t>
            </a:r>
          </a:p>
          <a:p>
            <a:pPr lvl="1">
              <a:buFont typeface="Wingdings" panose="05000000000000000000" pitchFamily="2" charset="2"/>
              <a:buChar char="Ø"/>
            </a:pPr>
            <a:endParaRPr lang="en-US" sz="2000" dirty="0">
              <a:solidFill>
                <a:srgbClr val="004DB4"/>
              </a:solidFill>
            </a:endParaRPr>
          </a:p>
          <a:p>
            <a:pPr lvl="1">
              <a:buFont typeface="Wingdings" panose="05000000000000000000" pitchFamily="2" charset="2"/>
              <a:buChar char="Ø"/>
            </a:pPr>
            <a:endParaRPr lang="en-US" sz="2000" dirty="0" smtClean="0">
              <a:solidFill>
                <a:srgbClr val="004DB4"/>
              </a:solidFill>
            </a:endParaRPr>
          </a:p>
          <a:p>
            <a:pPr lvl="1">
              <a:buFont typeface="Wingdings" panose="05000000000000000000" pitchFamily="2" charset="2"/>
              <a:buChar char="Ø"/>
            </a:pPr>
            <a:endParaRPr lang="en-US" sz="2000" dirty="0">
              <a:solidFill>
                <a:srgbClr val="004DB4"/>
              </a:solidFill>
            </a:endParaRPr>
          </a:p>
          <a:p>
            <a:pPr lvl="1">
              <a:buFont typeface="Wingdings" panose="05000000000000000000" pitchFamily="2" charset="2"/>
              <a:buChar char="Ø"/>
            </a:pPr>
            <a:r>
              <a:rPr lang="en-US" sz="2000" dirty="0" smtClean="0">
                <a:solidFill>
                  <a:srgbClr val="004DB4"/>
                </a:solidFill>
              </a:rPr>
              <a:t>RefWorks     </a:t>
            </a:r>
          </a:p>
          <a:p>
            <a:endParaRPr lang="en-US" sz="2400" dirty="0">
              <a:solidFill>
                <a:schemeClr val="accent2">
                  <a:lumMod val="50000"/>
                </a:schemeClr>
              </a:solidFill>
            </a:endParaRPr>
          </a:p>
          <a:p>
            <a:endParaRPr lang="en-US" sz="2400" dirty="0">
              <a:solidFill>
                <a:schemeClr val="accent2">
                  <a:lumMod val="50000"/>
                </a:schemeClr>
              </a:solidFill>
            </a:endParaRPr>
          </a:p>
          <a:p>
            <a:pPr marL="0" indent="0">
              <a:buNone/>
            </a:pPr>
            <a:endParaRPr lang="en-US" dirty="0"/>
          </a:p>
        </p:txBody>
      </p:sp>
      <p:pic>
        <p:nvPicPr>
          <p:cNvPr id="6" name="Picture 5"/>
          <p:cNvPicPr>
            <a:picLocks noChangeAspect="1"/>
          </p:cNvPicPr>
          <p:nvPr/>
        </p:nvPicPr>
        <p:blipFill>
          <a:blip r:embed="rId3"/>
          <a:stretch>
            <a:fillRect/>
          </a:stretch>
        </p:blipFill>
        <p:spPr>
          <a:xfrm>
            <a:off x="9116854" y="2021459"/>
            <a:ext cx="1086512" cy="779008"/>
          </a:xfrm>
          <a:prstGeom prst="rect">
            <a:avLst/>
          </a:prstGeom>
          <a:noFill/>
          <a:ln w="19050">
            <a:solidFill>
              <a:schemeClr val="accent2">
                <a:lumMod val="50000"/>
              </a:schemeClr>
            </a:solidFill>
          </a:ln>
        </p:spPr>
      </p:pic>
      <p:pic>
        <p:nvPicPr>
          <p:cNvPr id="7" name="Picture 6"/>
          <p:cNvPicPr>
            <a:picLocks noChangeAspect="1"/>
          </p:cNvPicPr>
          <p:nvPr/>
        </p:nvPicPr>
        <p:blipFill>
          <a:blip r:embed="rId4"/>
          <a:stretch>
            <a:fillRect/>
          </a:stretch>
        </p:blipFill>
        <p:spPr>
          <a:xfrm>
            <a:off x="5298183" y="4341392"/>
            <a:ext cx="2161982" cy="683321"/>
          </a:xfrm>
          <a:prstGeom prst="rect">
            <a:avLst/>
          </a:prstGeom>
          <a:ln w="19050">
            <a:solidFill>
              <a:schemeClr val="accent2">
                <a:lumMod val="50000"/>
              </a:schemeClr>
            </a:solidFill>
          </a:ln>
        </p:spPr>
      </p:pic>
      <p:pic>
        <p:nvPicPr>
          <p:cNvPr id="8" name="Picture 7"/>
          <p:cNvPicPr>
            <a:picLocks noChangeAspect="1"/>
          </p:cNvPicPr>
          <p:nvPr/>
        </p:nvPicPr>
        <p:blipFill>
          <a:blip r:embed="rId5"/>
          <a:stretch>
            <a:fillRect/>
          </a:stretch>
        </p:blipFill>
        <p:spPr>
          <a:xfrm>
            <a:off x="5363465" y="2944556"/>
            <a:ext cx="2163608" cy="664859"/>
          </a:xfrm>
          <a:prstGeom prst="rect">
            <a:avLst/>
          </a:prstGeom>
          <a:ln w="19050">
            <a:solidFill>
              <a:schemeClr val="accent2">
                <a:lumMod val="50000"/>
              </a:schemeClr>
            </a:solidFill>
          </a:ln>
        </p:spPr>
      </p:pic>
      <p:pic>
        <p:nvPicPr>
          <p:cNvPr id="9" name="Picture 8"/>
          <p:cNvPicPr>
            <a:picLocks noChangeAspect="1"/>
          </p:cNvPicPr>
          <p:nvPr/>
        </p:nvPicPr>
        <p:blipFill>
          <a:blip r:embed="rId6"/>
          <a:stretch>
            <a:fillRect/>
          </a:stretch>
        </p:blipFill>
        <p:spPr>
          <a:xfrm>
            <a:off x="0" y="362594"/>
            <a:ext cx="12192000" cy="603282"/>
          </a:xfrm>
          <a:prstGeom prst="rect">
            <a:avLst/>
          </a:prstGeom>
          <a:solidFill>
            <a:srgbClr val="0070C0"/>
          </a:solidFill>
        </p:spPr>
      </p:pic>
    </p:spTree>
    <p:extLst>
      <p:ext uri="{BB962C8B-B14F-4D97-AF65-F5344CB8AC3E}">
        <p14:creationId xmlns:p14="http://schemas.microsoft.com/office/powerpoint/2010/main" val="24376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8" y="800982"/>
            <a:ext cx="10972800" cy="990600"/>
          </a:xfrm>
        </p:spPr>
        <p:txBody>
          <a:bodyPr>
            <a:normAutofit/>
          </a:bodyPr>
          <a:lstStyle/>
          <a:p>
            <a:pPr algn="ctr"/>
            <a:r>
              <a:rPr lang="en-US" sz="4000" b="1" dirty="0">
                <a:solidFill>
                  <a:srgbClr val="800000"/>
                </a:solidFill>
              </a:rPr>
              <a:t>RefWorks</a:t>
            </a:r>
          </a:p>
        </p:txBody>
      </p:sp>
      <p:sp>
        <p:nvSpPr>
          <p:cNvPr id="3" name="Content Placeholder 2"/>
          <p:cNvSpPr>
            <a:spLocks noGrp="1"/>
          </p:cNvSpPr>
          <p:nvPr>
            <p:ph idx="1"/>
          </p:nvPr>
        </p:nvSpPr>
        <p:spPr>
          <a:xfrm>
            <a:off x="2901174" y="1791582"/>
            <a:ext cx="6389648" cy="5012472"/>
          </a:xfrm>
        </p:spPr>
        <p:txBody>
          <a:bodyPr>
            <a:normAutofit/>
          </a:bodyPr>
          <a:lstStyle/>
          <a:p>
            <a:pPr marL="0" indent="0">
              <a:buNone/>
            </a:pPr>
            <a:endParaRPr lang="en-US" sz="2400" dirty="0" smtClean="0">
              <a:solidFill>
                <a:srgbClr val="004DB4"/>
              </a:solidFill>
            </a:endParaRPr>
          </a:p>
          <a:p>
            <a:pPr marL="0" indent="0">
              <a:buNone/>
            </a:pPr>
            <a:r>
              <a:rPr lang="en-US" sz="2400" dirty="0" smtClean="0">
                <a:solidFill>
                  <a:srgbClr val="004DB4"/>
                </a:solidFill>
              </a:rPr>
              <a:t>To Login to RefWorks:</a:t>
            </a:r>
          </a:p>
          <a:p>
            <a:endParaRPr lang="en-US" sz="1800" dirty="0">
              <a:solidFill>
                <a:srgbClr val="004DB4"/>
              </a:solidFill>
            </a:endParaRPr>
          </a:p>
          <a:p>
            <a:pPr>
              <a:buFont typeface="Wingdings" panose="05000000000000000000" pitchFamily="2" charset="2"/>
              <a:buChar char="Ø"/>
            </a:pPr>
            <a:r>
              <a:rPr lang="en-US" sz="2400" dirty="0" smtClean="0">
                <a:solidFill>
                  <a:srgbClr val="004DB4"/>
                </a:solidFill>
              </a:rPr>
              <a:t>Go to research.udmercy.edu</a:t>
            </a:r>
          </a:p>
          <a:p>
            <a:pPr>
              <a:buFont typeface="Wingdings" panose="05000000000000000000" pitchFamily="2" charset="2"/>
              <a:buChar char="Ø"/>
            </a:pPr>
            <a:endParaRPr lang="en-US" sz="2400" dirty="0" smtClean="0">
              <a:solidFill>
                <a:srgbClr val="004DB4"/>
              </a:solidFill>
            </a:endParaRPr>
          </a:p>
          <a:p>
            <a:pPr>
              <a:buFont typeface="Wingdings" panose="05000000000000000000" pitchFamily="2" charset="2"/>
              <a:buChar char="Ø"/>
            </a:pPr>
            <a:r>
              <a:rPr lang="en-US" sz="2400" dirty="0" smtClean="0">
                <a:solidFill>
                  <a:srgbClr val="004DB4"/>
                </a:solidFill>
              </a:rPr>
              <a:t>Click Articles, Journals, + Databases</a:t>
            </a:r>
            <a:endParaRPr lang="en-US" sz="2400" dirty="0">
              <a:solidFill>
                <a:srgbClr val="004DB4"/>
              </a:solidFill>
            </a:endParaRPr>
          </a:p>
          <a:p>
            <a:pPr marL="0" indent="0">
              <a:buNone/>
            </a:pPr>
            <a:endParaRPr lang="en-US" dirty="0" smtClean="0"/>
          </a:p>
          <a:p>
            <a:pPr marL="0" indent="0">
              <a:buNone/>
            </a:pPr>
            <a:endParaRPr lang="en-US" dirty="0"/>
          </a:p>
        </p:txBody>
      </p:sp>
      <p:pic>
        <p:nvPicPr>
          <p:cNvPr id="9" name="Picture 8"/>
          <p:cNvPicPr>
            <a:picLocks noChangeAspect="1"/>
          </p:cNvPicPr>
          <p:nvPr/>
        </p:nvPicPr>
        <p:blipFill>
          <a:blip r:embed="rId3"/>
          <a:stretch>
            <a:fillRect/>
          </a:stretch>
        </p:blipFill>
        <p:spPr>
          <a:xfrm>
            <a:off x="3171242" y="4732212"/>
            <a:ext cx="5514975" cy="581025"/>
          </a:xfrm>
          <a:prstGeom prst="rect">
            <a:avLst/>
          </a:prstGeom>
          <a:ln w="19050">
            <a:solidFill>
              <a:schemeClr val="accent2">
                <a:lumMod val="50000"/>
              </a:schemeClr>
            </a:solidFill>
          </a:ln>
        </p:spPr>
      </p:pic>
      <p:pic>
        <p:nvPicPr>
          <p:cNvPr id="7" name="Picture 6"/>
          <p:cNvPicPr>
            <a:picLocks noChangeAspect="1"/>
          </p:cNvPicPr>
          <p:nvPr/>
        </p:nvPicPr>
        <p:blipFill>
          <a:blip r:embed="rId4"/>
          <a:stretch>
            <a:fillRect/>
          </a:stretch>
        </p:blipFill>
        <p:spPr>
          <a:xfrm>
            <a:off x="-2" y="350451"/>
            <a:ext cx="12192000" cy="603282"/>
          </a:xfrm>
          <a:prstGeom prst="rect">
            <a:avLst/>
          </a:prstGeom>
          <a:solidFill>
            <a:srgbClr val="0070C0"/>
          </a:solidFill>
        </p:spPr>
      </p:pic>
      <p:cxnSp>
        <p:nvCxnSpPr>
          <p:cNvPr id="8" name="Straight Arrow Connector 7"/>
          <p:cNvCxnSpPr/>
          <p:nvPr/>
        </p:nvCxnSpPr>
        <p:spPr>
          <a:xfrm flipH="1">
            <a:off x="6408913" y="4213568"/>
            <a:ext cx="195795" cy="4374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5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91132"/>
            <a:ext cx="10972800" cy="990600"/>
          </a:xfrm>
        </p:spPr>
        <p:txBody>
          <a:bodyPr>
            <a:normAutofit/>
          </a:bodyPr>
          <a:lstStyle/>
          <a:p>
            <a:pPr algn="ctr"/>
            <a:r>
              <a:rPr lang="en-US" sz="4000" b="1" dirty="0">
                <a:solidFill>
                  <a:srgbClr val="800000"/>
                </a:solidFill>
              </a:rPr>
              <a:t>RefWorks</a:t>
            </a:r>
          </a:p>
        </p:txBody>
      </p:sp>
      <p:sp>
        <p:nvSpPr>
          <p:cNvPr id="3" name="Content Placeholder 2"/>
          <p:cNvSpPr>
            <a:spLocks noGrp="1"/>
          </p:cNvSpPr>
          <p:nvPr>
            <p:ph idx="1"/>
          </p:nvPr>
        </p:nvSpPr>
        <p:spPr>
          <a:xfrm>
            <a:off x="2159923" y="1600201"/>
            <a:ext cx="7716644" cy="5257799"/>
          </a:xfrm>
        </p:spPr>
        <p:txBody>
          <a:bodyPr>
            <a:normAutofit/>
          </a:bodyPr>
          <a:lstStyle/>
          <a:p>
            <a:endParaRPr lang="en-US" sz="2400" dirty="0" smtClean="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u="sng" dirty="0" smtClean="0">
                <a:solidFill>
                  <a:srgbClr val="004DB4"/>
                </a:solidFill>
              </a:rPr>
              <a:t>R</a:t>
            </a:r>
            <a:r>
              <a:rPr lang="en-US" sz="2400" dirty="0" smtClean="0">
                <a:solidFill>
                  <a:srgbClr val="004DB4"/>
                </a:solidFill>
              </a:rPr>
              <a:t>”</a:t>
            </a:r>
          </a:p>
          <a:p>
            <a:pPr>
              <a:buFont typeface="Wingdings" panose="05000000000000000000" pitchFamily="2" charset="2"/>
              <a:buChar char="Ø"/>
            </a:pPr>
            <a:endParaRPr lang="en-US" sz="2400" dirty="0" smtClean="0">
              <a:solidFill>
                <a:srgbClr val="004DB4"/>
              </a:solidFill>
            </a:endParaRPr>
          </a:p>
          <a:p>
            <a:pPr>
              <a:buFont typeface="Wingdings" panose="05000000000000000000" pitchFamily="2" charset="2"/>
              <a:buChar char="Ø"/>
            </a:pPr>
            <a:r>
              <a:rPr lang="en-US" sz="2400" dirty="0" smtClean="0">
                <a:solidFill>
                  <a:srgbClr val="004DB4"/>
                </a:solidFill>
              </a:rPr>
              <a:t>Click </a:t>
            </a:r>
            <a:r>
              <a:rPr lang="en-US" sz="2400" b="1" dirty="0" smtClean="0">
                <a:solidFill>
                  <a:srgbClr val="004DB4"/>
                </a:solidFill>
              </a:rPr>
              <a:t>RefWorks</a:t>
            </a:r>
          </a:p>
          <a:p>
            <a:endParaRPr lang="en-US" sz="2400" b="1" dirty="0" smtClean="0">
              <a:solidFill>
                <a:srgbClr val="004DB4"/>
              </a:solidFill>
            </a:endParaRPr>
          </a:p>
          <a:p>
            <a:endParaRPr lang="en-US" sz="2400" b="1" dirty="0" smtClean="0">
              <a:solidFill>
                <a:srgbClr val="004DB4"/>
              </a:solidFill>
            </a:endParaRPr>
          </a:p>
          <a:p>
            <a:endParaRPr lang="en-US" sz="2400" b="1" dirty="0" smtClean="0">
              <a:solidFill>
                <a:schemeClr val="accent2">
                  <a:lumMod val="50000"/>
                </a:schemeClr>
              </a:solidFill>
            </a:endParaRPr>
          </a:p>
        </p:txBody>
      </p:sp>
      <p:pic>
        <p:nvPicPr>
          <p:cNvPr id="5" name="Picture 4"/>
          <p:cNvPicPr>
            <a:picLocks noChangeAspect="1"/>
          </p:cNvPicPr>
          <p:nvPr/>
        </p:nvPicPr>
        <p:blipFill>
          <a:blip r:embed="rId3"/>
          <a:stretch>
            <a:fillRect/>
          </a:stretch>
        </p:blipFill>
        <p:spPr>
          <a:xfrm>
            <a:off x="4584616" y="2049645"/>
            <a:ext cx="2800350" cy="723900"/>
          </a:xfrm>
          <a:prstGeom prst="rect">
            <a:avLst/>
          </a:prstGeom>
          <a:ln w="19050">
            <a:solidFill>
              <a:schemeClr val="accent2">
                <a:lumMod val="50000"/>
              </a:schemeClr>
            </a:solidFill>
          </a:ln>
        </p:spPr>
      </p:pic>
      <p:sp>
        <p:nvSpPr>
          <p:cNvPr id="6" name="Oval 5"/>
          <p:cNvSpPr/>
          <p:nvPr/>
        </p:nvSpPr>
        <p:spPr>
          <a:xfrm>
            <a:off x="4501489" y="2389481"/>
            <a:ext cx="446048" cy="412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2462560" y="3952875"/>
            <a:ext cx="7266879" cy="1754326"/>
          </a:xfrm>
          <a:prstGeom prst="rect">
            <a:avLst/>
          </a:prstGeom>
          <a:noFill/>
          <a:ln w="19050">
            <a:solidFill>
              <a:schemeClr val="accent2">
                <a:lumMod val="50000"/>
              </a:schemeClr>
            </a:solidFill>
          </a:ln>
        </p:spPr>
        <p:txBody>
          <a:bodyPr wrap="square">
            <a:spAutoFit/>
          </a:bodyPr>
          <a:lstStyle/>
          <a:p>
            <a:r>
              <a:rPr lang="en-US" dirty="0">
                <a:solidFill>
                  <a:srgbClr val="444444"/>
                </a:solidFill>
                <a:hlinkClick r:id="rId4"/>
              </a:rPr>
              <a:t>RefWorks</a:t>
            </a:r>
          </a:p>
          <a:p>
            <a:r>
              <a:rPr lang="en-US" dirty="0">
                <a:solidFill>
                  <a:srgbClr val="444444"/>
                </a:solidFill>
              </a:rPr>
              <a:t>RefWorks is a web-based database and bibliography creator. RefWorks users can import references from online databases and use these references in writing their papers and automatically format the bibliography and paper in seconds. When signing up for your individual account, you will need to use your UDM email address and</a:t>
            </a:r>
          </a:p>
        </p:txBody>
      </p:sp>
      <p:sp>
        <p:nvSpPr>
          <p:cNvPr id="12" name="Oval 11"/>
          <p:cNvSpPr/>
          <p:nvPr/>
        </p:nvSpPr>
        <p:spPr>
          <a:xfrm>
            <a:off x="2502715" y="3816392"/>
            <a:ext cx="1115122" cy="6356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5"/>
          <a:stretch>
            <a:fillRect/>
          </a:stretch>
        </p:blipFill>
        <p:spPr>
          <a:xfrm>
            <a:off x="0" y="369381"/>
            <a:ext cx="12192000" cy="603282"/>
          </a:xfrm>
          <a:prstGeom prst="rect">
            <a:avLst/>
          </a:prstGeom>
          <a:solidFill>
            <a:srgbClr val="0070C0"/>
          </a:solidFill>
        </p:spPr>
      </p:pic>
    </p:spTree>
    <p:extLst>
      <p:ext uri="{BB962C8B-B14F-4D97-AF65-F5344CB8AC3E}">
        <p14:creationId xmlns:p14="http://schemas.microsoft.com/office/powerpoint/2010/main" val="9821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anim calcmode="lin" valueType="num">
                                      <p:cBhvr>
                                        <p:cTn id="36" dur="1500" fill="hold"/>
                                        <p:tgtEl>
                                          <p:spTgt spid="12"/>
                                        </p:tgtEl>
                                        <p:attrNameLst>
                                          <p:attrName>ppt_x</p:attrName>
                                        </p:attrNameLst>
                                      </p:cBhvr>
                                      <p:tavLst>
                                        <p:tav tm="0">
                                          <p:val>
                                            <p:strVal val="#ppt_x"/>
                                          </p:val>
                                        </p:tav>
                                        <p:tav tm="100000">
                                          <p:val>
                                            <p:strVal val="#ppt_x"/>
                                          </p:val>
                                        </p:tav>
                                      </p:tavLst>
                                    </p:anim>
                                    <p:anim calcmode="lin" valueType="num">
                                      <p:cBhvr>
                                        <p:cTn id="37"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UDM Theme">
      <a:dk1>
        <a:srgbClr val="444444"/>
      </a:dk1>
      <a:lt1>
        <a:sysClr val="window" lastClr="FFFFFF"/>
      </a:lt1>
      <a:dk2>
        <a:srgbClr val="00529B"/>
      </a:dk2>
      <a:lt2>
        <a:srgbClr val="EEECE1"/>
      </a:lt2>
      <a:accent1>
        <a:srgbClr val="4F81BD"/>
      </a:accent1>
      <a:accent2>
        <a:srgbClr val="FF3A3E"/>
      </a:accent2>
      <a:accent3>
        <a:srgbClr val="009900"/>
      </a:accent3>
      <a:accent4>
        <a:srgbClr val="9900CC"/>
      </a:accent4>
      <a:accent5>
        <a:srgbClr val="0000FF"/>
      </a:accent5>
      <a:accent6>
        <a:srgbClr val="FF9900"/>
      </a:accent6>
      <a:hlink>
        <a:srgbClr val="FFC000"/>
      </a:hlink>
      <a:folHlink>
        <a:srgbClr val="C0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 id="{6E62FF8C-132B-49DA-8A4B-522550B56E6B}" vid="{9841E531-3D46-41FA-AC33-0260BFF84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2428</Words>
  <Application>Microsoft Office PowerPoint</Application>
  <PresentationFormat>Widescreen</PresentationFormat>
  <Paragraphs>406</Paragraphs>
  <Slides>47</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Comic Sans MS</vt:lpstr>
      <vt:lpstr>Harlow Solid Italic</vt:lpstr>
      <vt:lpstr>Times New Roman</vt:lpstr>
      <vt:lpstr>Wingdings</vt:lpstr>
      <vt:lpstr>Theme1</vt:lpstr>
      <vt:lpstr>RefWorks</vt:lpstr>
      <vt:lpstr>RefWorks</vt:lpstr>
      <vt:lpstr>RefWorks</vt:lpstr>
      <vt:lpstr>RefWorks</vt:lpstr>
      <vt:lpstr>RefWorks</vt:lpstr>
      <vt:lpstr>RefWorks</vt:lpstr>
      <vt:lpstr>RefWorks</vt:lpstr>
      <vt:lpstr>RefWorks</vt:lpstr>
      <vt:lpstr>RefWorks</vt:lpstr>
      <vt:lpstr>RefWorks</vt:lpstr>
      <vt:lpstr>RefWorks</vt:lpstr>
      <vt:lpstr>Tutorials in RefWorks</vt:lpstr>
      <vt:lpstr>Tutorials in RefWorks</vt:lpstr>
      <vt:lpstr> Creating Folders in RefWorks </vt:lpstr>
      <vt:lpstr>Creating Folders in RefWorks </vt:lpstr>
      <vt:lpstr>Imported Citations</vt:lpstr>
      <vt:lpstr>Putting Citations in Folder</vt:lpstr>
      <vt:lpstr>Putting Citations in Folder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Attaching a Full Text Article </vt:lpstr>
      <vt:lpstr>Attaching a Full Text Article </vt:lpstr>
      <vt:lpstr>Attaching a Full Text Article </vt:lpstr>
      <vt:lpstr>Attaching a Full Text Article </vt:lpstr>
      <vt:lpstr>Attaching a Full Text Article </vt:lpstr>
      <vt:lpstr>Attaching a Full Text Article </vt:lpstr>
      <vt:lpstr>Attaching a Full Text Article </vt:lpstr>
      <vt:lpstr>Attaching Your Research Paper</vt:lpstr>
      <vt:lpstr>Attaching Your Research Paper</vt:lpstr>
      <vt:lpstr>Creating a Bibliography</vt:lpstr>
      <vt:lpstr>Creating a Bibliography</vt:lpstr>
      <vt:lpstr>Creating a Bibliography</vt:lpstr>
      <vt:lpstr>Creating a Bibliography</vt:lpstr>
      <vt:lpstr>Creating a Bibliography</vt:lpstr>
      <vt:lpstr>Creating a Bibliography</vt:lpstr>
      <vt:lpstr>Changing Output Style</vt:lpstr>
      <vt:lpstr>Creating a Bibliography</vt:lpstr>
      <vt:lpstr>Creating a Bibliography</vt:lpstr>
      <vt:lpstr>Creating a Bibliography</vt:lpstr>
      <vt:lpstr>Creating a Bibliography</vt:lpstr>
      <vt:lpstr>Final Paper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RefWorks</dc:title>
  <dc:creator>refdesk</dc:creator>
  <cp:lastModifiedBy>homantsj</cp:lastModifiedBy>
  <cp:revision>52</cp:revision>
  <cp:lastPrinted>2014-03-24T20:04:46Z</cp:lastPrinted>
  <dcterms:created xsi:type="dcterms:W3CDTF">2014-03-10T18:10:43Z</dcterms:created>
  <dcterms:modified xsi:type="dcterms:W3CDTF">2015-04-06T20:13:57Z</dcterms:modified>
</cp:coreProperties>
</file>